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70" r:id="rId4"/>
    <p:sldId id="259" r:id="rId5"/>
    <p:sldId id="260" r:id="rId6"/>
    <p:sldId id="261" r:id="rId7"/>
    <p:sldId id="262" r:id="rId8"/>
    <p:sldId id="263" r:id="rId9"/>
    <p:sldId id="264" r:id="rId10"/>
    <p:sldId id="265" r:id="rId11"/>
    <p:sldId id="266" r:id="rId12"/>
    <p:sldId id="267" r:id="rId13"/>
    <p:sldId id="268" r:id="rId14"/>
    <p:sldId id="269" r:id="rId15"/>
  </p:sldIdLst>
  <p:sldSz cx="18288000" cy="10287000"/>
  <p:notesSz cx="6858000" cy="9144000"/>
  <p:embeddedFontLst>
    <p:embeddedFont>
      <p:font typeface="Alice" panose="020B0604020202020204" charset="0"/>
      <p:regular r:id="rId16"/>
    </p:embeddedFont>
    <p:embeddedFont>
      <p:font typeface="Calibri" panose="020F0502020204030204" pitchFamily="34" charset="0"/>
      <p:regular r:id="rId17"/>
      <p:bold r:id="rId18"/>
      <p:italic r:id="rId19"/>
      <p:boldItalic r:id="rId20"/>
    </p:embeddedFont>
    <p:embeddedFont>
      <p:font typeface="Calibri (MS)" panose="020B0604020202020204" charset="0"/>
      <p:regular r:id="rId21"/>
    </p:embeddedFont>
    <p:embeddedFont>
      <p:font typeface="Cormorant Garamond Bold" panose="020B0604020202020204" charset="0"/>
      <p:regular r:id="rId22"/>
    </p:embeddedFont>
    <p:embeddedFont>
      <p:font typeface="Cormorant Garamond Medium" panose="020B0604020202020204" charset="0"/>
      <p:regular r:id="rId23"/>
    </p:embeddedFont>
    <p:embeddedFont>
      <p:font typeface="Cormorant Garamond Medium Bold" panose="020B0604020202020204" charset="0"/>
      <p:regular r:id="rId24"/>
    </p:embeddedFont>
    <p:embeddedFont>
      <p:font typeface="HK Grotesk Light" panose="020B0604020202020204" charset="0"/>
      <p:regular r:id="rId25"/>
    </p:embeddedFont>
    <p:embeddedFont>
      <p:font typeface="HK Grotesk Light Bold" panose="020B0604020202020204" charset="0"/>
      <p:regular r:id="rId26"/>
    </p:embeddedFont>
    <p:embeddedFont>
      <p:font typeface="HK Grotesk Medium Bold" panose="020B0604020202020204" charset="0"/>
      <p:regular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7" d="100"/>
          <a:sy n="57" d="100"/>
        </p:scale>
        <p:origin x="342" y="9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font" Target="fonts/font11.fntdata"/><Relationship Id="rId3" Type="http://schemas.openxmlformats.org/officeDocument/2006/relationships/slide" Target="slides/slide2.xml"/><Relationship Id="rId21"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font" Target="fonts/font10.fntdata"/><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9.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8.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4.fntdata"/><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 Id="rId27" Type="http://schemas.openxmlformats.org/officeDocument/2006/relationships/font" Target="fonts/font12.fntdata"/><Relationship Id="rId30"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12-Aug-23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12-Aug-23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12-Aug-23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12-Aug-23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12-Aug-23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12-Aug-23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12-Aug-23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12-Aug-23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12-Aug-23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12-Aug-23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12-Aug-23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12-Aug-23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hyperlink" Target="https://www.amworldadvisor.com"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7.xml"/><Relationship Id="rId5" Type="http://schemas.openxmlformats.org/officeDocument/2006/relationships/image" Target="../media/image28.png"/><Relationship Id="rId4" Type="http://schemas.openxmlformats.org/officeDocument/2006/relationships/image" Target="../media/image27.png"/></Relationships>
</file>

<file path=ppt/slides/_rels/slide11.xml.rels><?xml version="1.0" encoding="UTF-8" standalone="yes"?>
<Relationships xmlns="http://schemas.openxmlformats.org/package/2006/relationships"><Relationship Id="rId3" Type="http://schemas.openxmlformats.org/officeDocument/2006/relationships/image" Target="../media/image30.svg"/><Relationship Id="rId7" Type="http://schemas.openxmlformats.org/officeDocument/2006/relationships/image" Target="../media/image34.svg"/><Relationship Id="rId2" Type="http://schemas.openxmlformats.org/officeDocument/2006/relationships/image" Target="../media/image29.png"/><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32.svg"/><Relationship Id="rId4" Type="http://schemas.openxmlformats.org/officeDocument/2006/relationships/image" Target="../media/image3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hyperlink" Target="https://www.amworldadvisor.com" TargetMode="External"/></Relationships>
</file>

<file path=ppt/slides/_rels/slide3.xml.rels><?xml version="1.0" encoding="UTF-8" standalone="yes"?>
<Relationships xmlns="http://schemas.openxmlformats.org/package/2006/relationships"><Relationship Id="rId2" Type="http://schemas.openxmlformats.org/officeDocument/2006/relationships/hyperlink" Target="http://tecnovaglobal.com/" TargetMode="Externa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hyperlink" Target="https://www.amworldadvisor.com" TargetMode="External"/><Relationship Id="rId3" Type="http://schemas.openxmlformats.org/officeDocument/2006/relationships/image" Target="../media/image6.svg"/><Relationship Id="rId7" Type="http://schemas.openxmlformats.org/officeDocument/2006/relationships/image" Target="../media/image10.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7.xml"/><Relationship Id="rId5" Type="http://schemas.openxmlformats.org/officeDocument/2006/relationships/image" Target="../media/image19.svg"/><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10478307" y="377186"/>
            <a:ext cx="6919032" cy="9909814"/>
            <a:chOff x="0" y="0"/>
            <a:chExt cx="4433570" cy="6350000"/>
          </a:xfrm>
        </p:grpSpPr>
        <p:sp>
          <p:nvSpPr>
            <p:cNvPr id="3" name="Freeform 3"/>
            <p:cNvSpPr/>
            <p:nvPr/>
          </p:nvSpPr>
          <p:spPr>
            <a:xfrm>
              <a:off x="0" y="0"/>
              <a:ext cx="4433570" cy="6350000"/>
            </a:xfrm>
            <a:custGeom>
              <a:avLst/>
              <a:gdLst/>
              <a:ahLst/>
              <a:cxnLst/>
              <a:rect l="l" t="t" r="r" b="b"/>
              <a:pathLst>
                <a:path w="4433570" h="6350000">
                  <a:moveTo>
                    <a:pt x="2217420" y="0"/>
                  </a:moveTo>
                  <a:lnTo>
                    <a:pt x="2217420" y="0"/>
                  </a:lnTo>
                  <a:cubicBezTo>
                    <a:pt x="3441700" y="0"/>
                    <a:pt x="4433570" y="993140"/>
                    <a:pt x="4433570" y="2217420"/>
                  </a:cubicBezTo>
                  <a:lnTo>
                    <a:pt x="4433570" y="6350000"/>
                  </a:lnTo>
                  <a:lnTo>
                    <a:pt x="4433570" y="6350000"/>
                  </a:lnTo>
                  <a:lnTo>
                    <a:pt x="0" y="6350000"/>
                  </a:lnTo>
                  <a:lnTo>
                    <a:pt x="0" y="6350000"/>
                  </a:lnTo>
                  <a:lnTo>
                    <a:pt x="0" y="2217420"/>
                  </a:lnTo>
                  <a:cubicBezTo>
                    <a:pt x="0" y="993140"/>
                    <a:pt x="993140" y="0"/>
                    <a:pt x="2217420" y="0"/>
                  </a:cubicBezTo>
                  <a:close/>
                </a:path>
              </a:pathLst>
            </a:custGeom>
            <a:solidFill>
              <a:srgbClr val="BF2222">
                <a:alpha val="9804"/>
              </a:srgbClr>
            </a:solidFill>
            <a:ln w="12700">
              <a:solidFill>
                <a:srgbClr val="000000"/>
              </a:solidFill>
            </a:ln>
          </p:spPr>
        </p:sp>
      </p:grpSp>
      <p:sp>
        <p:nvSpPr>
          <p:cNvPr id="4" name="AutoShape 4"/>
          <p:cNvSpPr/>
          <p:nvPr/>
        </p:nvSpPr>
        <p:spPr>
          <a:xfrm>
            <a:off x="-443075" y="8997775"/>
            <a:ext cx="18865925" cy="1863257"/>
          </a:xfrm>
          <a:prstGeom prst="rect">
            <a:avLst/>
          </a:prstGeom>
          <a:solidFill>
            <a:srgbClr val="272932"/>
          </a:solidFill>
        </p:spPr>
      </p:sp>
      <p:sp>
        <p:nvSpPr>
          <p:cNvPr id="5" name="Freeform 5"/>
          <p:cNvSpPr/>
          <p:nvPr/>
        </p:nvSpPr>
        <p:spPr>
          <a:xfrm>
            <a:off x="10489393" y="1596075"/>
            <a:ext cx="6970949" cy="7430275"/>
          </a:xfrm>
          <a:custGeom>
            <a:avLst/>
            <a:gdLst/>
            <a:ahLst/>
            <a:cxnLst/>
            <a:rect l="l" t="t" r="r" b="b"/>
            <a:pathLst>
              <a:path w="6970949" h="7430275">
                <a:moveTo>
                  <a:pt x="0" y="0"/>
                </a:moveTo>
                <a:lnTo>
                  <a:pt x="6970949" y="0"/>
                </a:lnTo>
                <a:lnTo>
                  <a:pt x="6970949" y="7430275"/>
                </a:lnTo>
                <a:lnTo>
                  <a:pt x="0" y="743027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TextBox 6"/>
          <p:cNvSpPr txBox="1"/>
          <p:nvPr/>
        </p:nvSpPr>
        <p:spPr>
          <a:xfrm>
            <a:off x="414576" y="2883330"/>
            <a:ext cx="8964532" cy="3015329"/>
          </a:xfrm>
          <a:prstGeom prst="rect">
            <a:avLst/>
          </a:prstGeom>
        </p:spPr>
        <p:txBody>
          <a:bodyPr lIns="0" tIns="0" rIns="0" bIns="0" rtlCol="0" anchor="t">
            <a:spAutoFit/>
          </a:bodyPr>
          <a:lstStyle/>
          <a:p>
            <a:pPr algn="ctr">
              <a:lnSpc>
                <a:spcPts val="11567"/>
              </a:lnSpc>
            </a:pPr>
            <a:r>
              <a:rPr lang="en-US" sz="11925">
                <a:solidFill>
                  <a:srgbClr val="0F0E0C">
                    <a:alpha val="80000"/>
                  </a:srgbClr>
                </a:solidFill>
                <a:latin typeface="Cormorant Garamond Bold"/>
              </a:rPr>
              <a:t>Search Engine Optimization</a:t>
            </a:r>
          </a:p>
        </p:txBody>
      </p:sp>
      <p:sp>
        <p:nvSpPr>
          <p:cNvPr id="7" name="TextBox 7"/>
          <p:cNvSpPr txBox="1"/>
          <p:nvPr/>
        </p:nvSpPr>
        <p:spPr>
          <a:xfrm>
            <a:off x="1028700" y="9442640"/>
            <a:ext cx="2992636" cy="273685"/>
          </a:xfrm>
          <a:prstGeom prst="rect">
            <a:avLst/>
          </a:prstGeom>
        </p:spPr>
        <p:txBody>
          <a:bodyPr lIns="0" tIns="0" rIns="0" bIns="0" rtlCol="0" anchor="t">
            <a:spAutoFit/>
          </a:bodyPr>
          <a:lstStyle/>
          <a:p>
            <a:pPr algn="ctr">
              <a:lnSpc>
                <a:spcPts val="2239"/>
              </a:lnSpc>
              <a:spcBef>
                <a:spcPct val="0"/>
              </a:spcBef>
            </a:pPr>
            <a:r>
              <a:rPr lang="en-US" sz="1599" spc="191">
                <a:solidFill>
                  <a:srgbClr val="F5F5EF"/>
                </a:solidFill>
                <a:latin typeface="HK Grotesk Light"/>
              </a:rPr>
              <a:t>TECHNICAL SEO | REPORT</a:t>
            </a:r>
          </a:p>
        </p:txBody>
      </p:sp>
      <p:sp>
        <p:nvSpPr>
          <p:cNvPr id="8" name="TextBox 8"/>
          <p:cNvSpPr txBox="1"/>
          <p:nvPr/>
        </p:nvSpPr>
        <p:spPr>
          <a:xfrm>
            <a:off x="15318410" y="9442640"/>
            <a:ext cx="2078929" cy="273685"/>
          </a:xfrm>
          <a:prstGeom prst="rect">
            <a:avLst/>
          </a:prstGeom>
        </p:spPr>
        <p:txBody>
          <a:bodyPr lIns="0" tIns="0" rIns="0" bIns="0" rtlCol="0" anchor="t">
            <a:spAutoFit/>
          </a:bodyPr>
          <a:lstStyle/>
          <a:p>
            <a:pPr algn="r">
              <a:lnSpc>
                <a:spcPts val="2239"/>
              </a:lnSpc>
              <a:spcBef>
                <a:spcPct val="0"/>
              </a:spcBef>
            </a:pPr>
            <a:r>
              <a:rPr lang="en-US" sz="1599" spc="191">
                <a:solidFill>
                  <a:srgbClr val="F5F5EF"/>
                </a:solidFill>
                <a:latin typeface="HK Grotesk Light"/>
              </a:rPr>
              <a:t>AUGUST 2023</a:t>
            </a:r>
          </a:p>
        </p:txBody>
      </p:sp>
      <p:sp>
        <p:nvSpPr>
          <p:cNvPr id="9" name="TextBox 9"/>
          <p:cNvSpPr txBox="1"/>
          <p:nvPr/>
        </p:nvSpPr>
        <p:spPr>
          <a:xfrm>
            <a:off x="1301599" y="5784359"/>
            <a:ext cx="7190487" cy="1028700"/>
          </a:xfrm>
          <a:prstGeom prst="rect">
            <a:avLst/>
          </a:prstGeom>
        </p:spPr>
        <p:txBody>
          <a:bodyPr lIns="0" tIns="0" rIns="0" bIns="0" rtlCol="0" anchor="t">
            <a:spAutoFit/>
          </a:bodyPr>
          <a:lstStyle/>
          <a:p>
            <a:pPr marL="0" lvl="0" indent="0" algn="ctr">
              <a:lnSpc>
                <a:spcPts val="8400"/>
              </a:lnSpc>
              <a:spcBef>
                <a:spcPct val="0"/>
              </a:spcBef>
            </a:pPr>
            <a:r>
              <a:rPr lang="en-US" sz="6000">
                <a:solidFill>
                  <a:srgbClr val="000000">
                    <a:alpha val="80000"/>
                  </a:srgbClr>
                </a:solidFill>
                <a:latin typeface="Cormorant Garamond Medium Bold"/>
              </a:rPr>
              <a:t>Report</a:t>
            </a:r>
          </a:p>
        </p:txBody>
      </p:sp>
      <p:sp>
        <p:nvSpPr>
          <p:cNvPr id="10" name="TextBox 10"/>
          <p:cNvSpPr txBox="1"/>
          <p:nvPr/>
        </p:nvSpPr>
        <p:spPr>
          <a:xfrm>
            <a:off x="1028700" y="7397528"/>
            <a:ext cx="7288833" cy="405766"/>
          </a:xfrm>
          <a:prstGeom prst="rect">
            <a:avLst/>
          </a:prstGeom>
        </p:spPr>
        <p:txBody>
          <a:bodyPr lIns="0" tIns="0" rIns="0" bIns="0" rtlCol="0" anchor="t">
            <a:spAutoFit/>
          </a:bodyPr>
          <a:lstStyle/>
          <a:p>
            <a:pPr algn="ctr">
              <a:lnSpc>
                <a:spcPts val="3359"/>
              </a:lnSpc>
              <a:spcBef>
                <a:spcPct val="0"/>
              </a:spcBef>
            </a:pPr>
            <a:r>
              <a:rPr lang="en-US" sz="2399" u="sng" spc="287">
                <a:solidFill>
                  <a:srgbClr val="000000"/>
                </a:solidFill>
                <a:latin typeface="HK Grotesk Light"/>
                <a:hlinkClick r:id="rId4" tooltip="https://www.amworldadvisor.com"/>
              </a:rPr>
              <a:t>HTTPS://WWW.AMWORLDADVISOR.COM.</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8889740"/>
            <a:ext cx="18288000" cy="1411968"/>
            <a:chOff x="0" y="0"/>
            <a:chExt cx="6186311" cy="477629"/>
          </a:xfrm>
        </p:grpSpPr>
        <p:sp>
          <p:nvSpPr>
            <p:cNvPr id="3" name="Freeform 3"/>
            <p:cNvSpPr/>
            <p:nvPr/>
          </p:nvSpPr>
          <p:spPr>
            <a:xfrm>
              <a:off x="0" y="0"/>
              <a:ext cx="6186311" cy="477629"/>
            </a:xfrm>
            <a:custGeom>
              <a:avLst/>
              <a:gdLst/>
              <a:ahLst/>
              <a:cxnLst/>
              <a:rect l="l" t="t" r="r" b="b"/>
              <a:pathLst>
                <a:path w="6186311" h="477629">
                  <a:moveTo>
                    <a:pt x="0" y="0"/>
                  </a:moveTo>
                  <a:lnTo>
                    <a:pt x="6186311" y="0"/>
                  </a:lnTo>
                  <a:lnTo>
                    <a:pt x="6186311" y="477629"/>
                  </a:lnTo>
                  <a:lnTo>
                    <a:pt x="0" y="477629"/>
                  </a:lnTo>
                  <a:close/>
                </a:path>
              </a:pathLst>
            </a:custGeom>
            <a:solidFill>
              <a:srgbClr val="272932"/>
            </a:solidFill>
          </p:spPr>
        </p:sp>
      </p:grpSp>
      <p:grpSp>
        <p:nvGrpSpPr>
          <p:cNvPr id="4" name="Group 4"/>
          <p:cNvGrpSpPr>
            <a:grpSpLocks noChangeAspect="1"/>
          </p:cNvGrpSpPr>
          <p:nvPr/>
        </p:nvGrpSpPr>
        <p:grpSpPr>
          <a:xfrm>
            <a:off x="1494059" y="1829891"/>
            <a:ext cx="6681165" cy="6681165"/>
            <a:chOff x="0" y="0"/>
            <a:chExt cx="6350000" cy="6350000"/>
          </a:xfrm>
        </p:grpSpPr>
        <p:sp>
          <p:nvSpPr>
            <p:cNvPr id="5" name="Freeform 5"/>
            <p:cNvSpPr/>
            <p:nvPr/>
          </p:nvSpPr>
          <p:spPr>
            <a:xfrm>
              <a:off x="0" y="0"/>
              <a:ext cx="6350000" cy="6350000"/>
            </a:xfrm>
            <a:custGeom>
              <a:avLst/>
              <a:gdLst/>
              <a:ahLst/>
              <a:cxnLst/>
              <a:rect l="l" t="t" r="r" b="b"/>
              <a:pathLst>
                <a:path w="6350000" h="6350000">
                  <a:moveTo>
                    <a:pt x="3175000" y="1567180"/>
                  </a:moveTo>
                  <a:lnTo>
                    <a:pt x="3677920" y="0"/>
                  </a:lnTo>
                  <a:lnTo>
                    <a:pt x="3671570" y="1645920"/>
                  </a:lnTo>
                  <a:lnTo>
                    <a:pt x="4634230" y="309880"/>
                  </a:lnTo>
                  <a:lnTo>
                    <a:pt x="4119880" y="1873250"/>
                  </a:lnTo>
                  <a:lnTo>
                    <a:pt x="5448300" y="901700"/>
                  </a:lnTo>
                  <a:lnTo>
                    <a:pt x="4475480" y="2230120"/>
                  </a:lnTo>
                  <a:lnTo>
                    <a:pt x="6038850" y="1715770"/>
                  </a:lnTo>
                  <a:lnTo>
                    <a:pt x="4702810" y="2678430"/>
                  </a:lnTo>
                  <a:lnTo>
                    <a:pt x="6348730" y="2672080"/>
                  </a:lnTo>
                  <a:lnTo>
                    <a:pt x="4782820" y="3175000"/>
                  </a:lnTo>
                  <a:lnTo>
                    <a:pt x="6350000" y="3677920"/>
                  </a:lnTo>
                  <a:lnTo>
                    <a:pt x="4704080" y="3671570"/>
                  </a:lnTo>
                  <a:lnTo>
                    <a:pt x="6040120" y="4634230"/>
                  </a:lnTo>
                  <a:lnTo>
                    <a:pt x="4476750" y="4119880"/>
                  </a:lnTo>
                  <a:lnTo>
                    <a:pt x="5448300" y="5448300"/>
                  </a:lnTo>
                  <a:lnTo>
                    <a:pt x="4119880" y="4475480"/>
                  </a:lnTo>
                  <a:lnTo>
                    <a:pt x="4634230" y="6038850"/>
                  </a:lnTo>
                  <a:lnTo>
                    <a:pt x="3671570" y="4702810"/>
                  </a:lnTo>
                  <a:lnTo>
                    <a:pt x="3677920" y="6348730"/>
                  </a:lnTo>
                  <a:lnTo>
                    <a:pt x="3175000" y="4782820"/>
                  </a:lnTo>
                  <a:lnTo>
                    <a:pt x="2672080" y="6350000"/>
                  </a:lnTo>
                  <a:lnTo>
                    <a:pt x="2678430" y="4704080"/>
                  </a:lnTo>
                  <a:lnTo>
                    <a:pt x="1715770" y="6040120"/>
                  </a:lnTo>
                  <a:lnTo>
                    <a:pt x="2230120" y="4476750"/>
                  </a:lnTo>
                  <a:lnTo>
                    <a:pt x="901700" y="5448300"/>
                  </a:lnTo>
                  <a:lnTo>
                    <a:pt x="1874520" y="4119880"/>
                  </a:lnTo>
                  <a:lnTo>
                    <a:pt x="311150" y="4634230"/>
                  </a:lnTo>
                  <a:lnTo>
                    <a:pt x="1647190" y="3671570"/>
                  </a:lnTo>
                  <a:lnTo>
                    <a:pt x="0" y="3677920"/>
                  </a:lnTo>
                  <a:lnTo>
                    <a:pt x="1567180" y="3175000"/>
                  </a:lnTo>
                  <a:lnTo>
                    <a:pt x="0" y="2672080"/>
                  </a:lnTo>
                  <a:lnTo>
                    <a:pt x="1645920" y="2678430"/>
                  </a:lnTo>
                  <a:lnTo>
                    <a:pt x="311150" y="1715770"/>
                  </a:lnTo>
                  <a:lnTo>
                    <a:pt x="1874520" y="2230120"/>
                  </a:lnTo>
                  <a:lnTo>
                    <a:pt x="901700" y="901700"/>
                  </a:lnTo>
                  <a:lnTo>
                    <a:pt x="2230120" y="1874520"/>
                  </a:lnTo>
                  <a:lnTo>
                    <a:pt x="1715770" y="311150"/>
                  </a:lnTo>
                  <a:lnTo>
                    <a:pt x="2678430" y="1647190"/>
                  </a:lnTo>
                  <a:lnTo>
                    <a:pt x="2672080" y="0"/>
                  </a:lnTo>
                  <a:lnTo>
                    <a:pt x="3175000" y="1567180"/>
                  </a:lnTo>
                  <a:close/>
                </a:path>
              </a:pathLst>
            </a:custGeom>
            <a:solidFill>
              <a:srgbClr val="BF2222">
                <a:alpha val="9804"/>
              </a:srgbClr>
            </a:solidFill>
            <a:ln w="12700">
              <a:solidFill>
                <a:srgbClr val="000000"/>
              </a:solidFill>
            </a:ln>
          </p:spPr>
        </p:sp>
      </p:grpSp>
      <p:sp>
        <p:nvSpPr>
          <p:cNvPr id="6" name="Freeform 6"/>
          <p:cNvSpPr/>
          <p:nvPr/>
        </p:nvSpPr>
        <p:spPr>
          <a:xfrm>
            <a:off x="1374840" y="1455440"/>
            <a:ext cx="6346439" cy="6173354"/>
          </a:xfrm>
          <a:custGeom>
            <a:avLst/>
            <a:gdLst/>
            <a:ahLst/>
            <a:cxnLst/>
            <a:rect l="l" t="t" r="r" b="b"/>
            <a:pathLst>
              <a:path w="6346439" h="6173354">
                <a:moveTo>
                  <a:pt x="0" y="0"/>
                </a:moveTo>
                <a:lnTo>
                  <a:pt x="6346439" y="0"/>
                </a:lnTo>
                <a:lnTo>
                  <a:pt x="6346439" y="6173354"/>
                </a:lnTo>
                <a:lnTo>
                  <a:pt x="0" y="617335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Freeform 7"/>
          <p:cNvSpPr/>
          <p:nvPr/>
        </p:nvSpPr>
        <p:spPr>
          <a:xfrm>
            <a:off x="9144000" y="2735538"/>
            <a:ext cx="3867076" cy="2243053"/>
          </a:xfrm>
          <a:custGeom>
            <a:avLst/>
            <a:gdLst/>
            <a:ahLst/>
            <a:cxnLst/>
            <a:rect l="l" t="t" r="r" b="b"/>
            <a:pathLst>
              <a:path w="3867076" h="2243053">
                <a:moveTo>
                  <a:pt x="0" y="0"/>
                </a:moveTo>
                <a:lnTo>
                  <a:pt x="3867076" y="0"/>
                </a:lnTo>
                <a:lnTo>
                  <a:pt x="3867076" y="2243053"/>
                </a:lnTo>
                <a:lnTo>
                  <a:pt x="0" y="2243053"/>
                </a:lnTo>
                <a:lnTo>
                  <a:pt x="0" y="0"/>
                </a:lnTo>
                <a:close/>
              </a:path>
            </a:pathLst>
          </a:custGeom>
          <a:blipFill>
            <a:blip r:embed="rId4"/>
            <a:stretch>
              <a:fillRect r="-203494" b="-1380"/>
            </a:stretch>
          </a:blipFill>
        </p:spPr>
      </p:sp>
      <p:sp>
        <p:nvSpPr>
          <p:cNvPr id="8" name="Freeform 8"/>
          <p:cNvSpPr/>
          <p:nvPr/>
        </p:nvSpPr>
        <p:spPr>
          <a:xfrm>
            <a:off x="13011076" y="2735538"/>
            <a:ext cx="3902084" cy="2243053"/>
          </a:xfrm>
          <a:custGeom>
            <a:avLst/>
            <a:gdLst/>
            <a:ahLst/>
            <a:cxnLst/>
            <a:rect l="l" t="t" r="r" b="b"/>
            <a:pathLst>
              <a:path w="3902084" h="2243053">
                <a:moveTo>
                  <a:pt x="0" y="0"/>
                </a:moveTo>
                <a:lnTo>
                  <a:pt x="3902083" y="0"/>
                </a:lnTo>
                <a:lnTo>
                  <a:pt x="3902083" y="2243053"/>
                </a:lnTo>
                <a:lnTo>
                  <a:pt x="0" y="2243053"/>
                </a:lnTo>
                <a:lnTo>
                  <a:pt x="0" y="0"/>
                </a:lnTo>
                <a:close/>
              </a:path>
            </a:pathLst>
          </a:custGeom>
          <a:blipFill>
            <a:blip r:embed="rId4"/>
            <a:stretch>
              <a:fillRect l="-98462" r="-98214"/>
            </a:stretch>
          </a:blipFill>
        </p:spPr>
      </p:sp>
      <p:sp>
        <p:nvSpPr>
          <p:cNvPr id="9" name="Freeform 9"/>
          <p:cNvSpPr/>
          <p:nvPr/>
        </p:nvSpPr>
        <p:spPr>
          <a:xfrm>
            <a:off x="9144000" y="4978591"/>
            <a:ext cx="3811085" cy="2243053"/>
          </a:xfrm>
          <a:custGeom>
            <a:avLst/>
            <a:gdLst/>
            <a:ahLst/>
            <a:cxnLst/>
            <a:rect l="l" t="t" r="r" b="b"/>
            <a:pathLst>
              <a:path w="3811085" h="2243053">
                <a:moveTo>
                  <a:pt x="0" y="0"/>
                </a:moveTo>
                <a:lnTo>
                  <a:pt x="3811085" y="0"/>
                </a:lnTo>
                <a:lnTo>
                  <a:pt x="3811085" y="2243053"/>
                </a:lnTo>
                <a:lnTo>
                  <a:pt x="0" y="2243053"/>
                </a:lnTo>
                <a:lnTo>
                  <a:pt x="0" y="0"/>
                </a:lnTo>
                <a:close/>
              </a:path>
            </a:pathLst>
          </a:custGeom>
          <a:blipFill>
            <a:blip r:embed="rId4"/>
            <a:stretch>
              <a:fillRect l="-203760"/>
            </a:stretch>
          </a:blipFill>
        </p:spPr>
      </p:sp>
      <p:sp>
        <p:nvSpPr>
          <p:cNvPr id="10" name="Freeform 10"/>
          <p:cNvSpPr/>
          <p:nvPr/>
        </p:nvSpPr>
        <p:spPr>
          <a:xfrm>
            <a:off x="11716353" y="4252971"/>
            <a:ext cx="5120606" cy="4134260"/>
          </a:xfrm>
          <a:custGeom>
            <a:avLst/>
            <a:gdLst/>
            <a:ahLst/>
            <a:cxnLst/>
            <a:rect l="l" t="t" r="r" b="b"/>
            <a:pathLst>
              <a:path w="5120606" h="4134260">
                <a:moveTo>
                  <a:pt x="0" y="0"/>
                </a:moveTo>
                <a:lnTo>
                  <a:pt x="5120606" y="0"/>
                </a:lnTo>
                <a:lnTo>
                  <a:pt x="5120606" y="4134260"/>
                </a:lnTo>
                <a:lnTo>
                  <a:pt x="0" y="4134260"/>
                </a:lnTo>
                <a:lnTo>
                  <a:pt x="0" y="0"/>
                </a:lnTo>
                <a:close/>
              </a:path>
            </a:pathLst>
          </a:custGeom>
          <a:blipFill>
            <a:blip r:embed="rId5"/>
            <a:stretch>
              <a:fillRect/>
            </a:stretch>
          </a:blipFill>
        </p:spPr>
      </p:sp>
      <p:sp>
        <p:nvSpPr>
          <p:cNvPr id="11" name="TextBox 11"/>
          <p:cNvSpPr txBox="1"/>
          <p:nvPr/>
        </p:nvSpPr>
        <p:spPr>
          <a:xfrm>
            <a:off x="8656537" y="1254899"/>
            <a:ext cx="9275433" cy="1035684"/>
          </a:xfrm>
          <a:prstGeom prst="rect">
            <a:avLst/>
          </a:prstGeom>
        </p:spPr>
        <p:txBody>
          <a:bodyPr lIns="0" tIns="0" rIns="0" bIns="0" rtlCol="0" anchor="t">
            <a:spAutoFit/>
          </a:bodyPr>
          <a:lstStyle/>
          <a:p>
            <a:pPr algn="ctr">
              <a:lnSpc>
                <a:spcPts val="8540"/>
              </a:lnSpc>
              <a:spcBef>
                <a:spcPct val="0"/>
              </a:spcBef>
            </a:pPr>
            <a:r>
              <a:rPr lang="en-US" sz="6100">
                <a:solidFill>
                  <a:srgbClr val="000000"/>
                </a:solidFill>
                <a:latin typeface="Cormorant Garamond Bold"/>
              </a:rPr>
              <a:t>Site Audit - Technical Issues</a:t>
            </a:r>
          </a:p>
        </p:txBody>
      </p:sp>
      <p:sp>
        <p:nvSpPr>
          <p:cNvPr id="12" name="TextBox 12"/>
          <p:cNvSpPr txBox="1"/>
          <p:nvPr/>
        </p:nvSpPr>
        <p:spPr>
          <a:xfrm>
            <a:off x="1028700" y="9442640"/>
            <a:ext cx="2992636" cy="273685"/>
          </a:xfrm>
          <a:prstGeom prst="rect">
            <a:avLst/>
          </a:prstGeom>
        </p:spPr>
        <p:txBody>
          <a:bodyPr lIns="0" tIns="0" rIns="0" bIns="0" rtlCol="0" anchor="t">
            <a:spAutoFit/>
          </a:bodyPr>
          <a:lstStyle/>
          <a:p>
            <a:pPr algn="ctr">
              <a:lnSpc>
                <a:spcPts val="2239"/>
              </a:lnSpc>
              <a:spcBef>
                <a:spcPct val="0"/>
              </a:spcBef>
            </a:pPr>
            <a:r>
              <a:rPr lang="en-US" sz="1599" spc="191">
                <a:solidFill>
                  <a:srgbClr val="F5F5EF"/>
                </a:solidFill>
                <a:latin typeface="HK Grotesk Light"/>
              </a:rPr>
              <a:t>TECHNICAL SEO | REPORT</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647979" y="2277396"/>
            <a:ext cx="5488578" cy="7861040"/>
            <a:chOff x="0" y="0"/>
            <a:chExt cx="4433570" cy="6350000"/>
          </a:xfrm>
        </p:grpSpPr>
        <p:sp>
          <p:nvSpPr>
            <p:cNvPr id="3" name="Freeform 3"/>
            <p:cNvSpPr/>
            <p:nvPr/>
          </p:nvSpPr>
          <p:spPr>
            <a:xfrm>
              <a:off x="0" y="0"/>
              <a:ext cx="4433570" cy="6350000"/>
            </a:xfrm>
            <a:custGeom>
              <a:avLst/>
              <a:gdLst/>
              <a:ahLst/>
              <a:cxnLst/>
              <a:rect l="l" t="t" r="r" b="b"/>
              <a:pathLst>
                <a:path w="4433570" h="6350000">
                  <a:moveTo>
                    <a:pt x="2217420" y="0"/>
                  </a:moveTo>
                  <a:lnTo>
                    <a:pt x="2217420" y="0"/>
                  </a:lnTo>
                  <a:cubicBezTo>
                    <a:pt x="3441700" y="0"/>
                    <a:pt x="4433570" y="993140"/>
                    <a:pt x="4433570" y="2217420"/>
                  </a:cubicBezTo>
                  <a:lnTo>
                    <a:pt x="4433570" y="6350000"/>
                  </a:lnTo>
                  <a:lnTo>
                    <a:pt x="4433570" y="6350000"/>
                  </a:lnTo>
                  <a:lnTo>
                    <a:pt x="0" y="6350000"/>
                  </a:lnTo>
                  <a:lnTo>
                    <a:pt x="0" y="6350000"/>
                  </a:lnTo>
                  <a:lnTo>
                    <a:pt x="0" y="2217420"/>
                  </a:lnTo>
                  <a:cubicBezTo>
                    <a:pt x="0" y="993140"/>
                    <a:pt x="993140" y="0"/>
                    <a:pt x="2217420" y="0"/>
                  </a:cubicBezTo>
                  <a:close/>
                </a:path>
              </a:pathLst>
            </a:custGeom>
            <a:solidFill>
              <a:srgbClr val="737373">
                <a:alpha val="9804"/>
              </a:srgbClr>
            </a:solidFill>
            <a:ln w="12700">
              <a:solidFill>
                <a:srgbClr val="000000"/>
              </a:solidFill>
            </a:ln>
          </p:spPr>
        </p:sp>
      </p:grpSp>
      <p:grpSp>
        <p:nvGrpSpPr>
          <p:cNvPr id="4" name="Group 4"/>
          <p:cNvGrpSpPr>
            <a:grpSpLocks noChangeAspect="1"/>
          </p:cNvGrpSpPr>
          <p:nvPr/>
        </p:nvGrpSpPr>
        <p:grpSpPr>
          <a:xfrm>
            <a:off x="6443254" y="2277396"/>
            <a:ext cx="5488578" cy="7861040"/>
            <a:chOff x="0" y="0"/>
            <a:chExt cx="4433570" cy="6350000"/>
          </a:xfrm>
        </p:grpSpPr>
        <p:sp>
          <p:nvSpPr>
            <p:cNvPr id="5" name="Freeform 5"/>
            <p:cNvSpPr/>
            <p:nvPr/>
          </p:nvSpPr>
          <p:spPr>
            <a:xfrm>
              <a:off x="0" y="0"/>
              <a:ext cx="4433570" cy="6350000"/>
            </a:xfrm>
            <a:custGeom>
              <a:avLst/>
              <a:gdLst/>
              <a:ahLst/>
              <a:cxnLst/>
              <a:rect l="l" t="t" r="r" b="b"/>
              <a:pathLst>
                <a:path w="4433570" h="6350000">
                  <a:moveTo>
                    <a:pt x="2217420" y="0"/>
                  </a:moveTo>
                  <a:lnTo>
                    <a:pt x="2217420" y="0"/>
                  </a:lnTo>
                  <a:cubicBezTo>
                    <a:pt x="3441700" y="0"/>
                    <a:pt x="4433570" y="993140"/>
                    <a:pt x="4433570" y="2217420"/>
                  </a:cubicBezTo>
                  <a:lnTo>
                    <a:pt x="4433570" y="6350000"/>
                  </a:lnTo>
                  <a:lnTo>
                    <a:pt x="4433570" y="6350000"/>
                  </a:lnTo>
                  <a:lnTo>
                    <a:pt x="0" y="6350000"/>
                  </a:lnTo>
                  <a:lnTo>
                    <a:pt x="0" y="6350000"/>
                  </a:lnTo>
                  <a:lnTo>
                    <a:pt x="0" y="2217420"/>
                  </a:lnTo>
                  <a:cubicBezTo>
                    <a:pt x="0" y="993140"/>
                    <a:pt x="993140" y="0"/>
                    <a:pt x="2217420" y="0"/>
                  </a:cubicBezTo>
                  <a:close/>
                </a:path>
              </a:pathLst>
            </a:custGeom>
            <a:solidFill>
              <a:srgbClr val="737373">
                <a:alpha val="9804"/>
              </a:srgbClr>
            </a:solidFill>
            <a:ln w="12700">
              <a:solidFill>
                <a:srgbClr val="000000"/>
              </a:solidFill>
            </a:ln>
          </p:spPr>
        </p:sp>
      </p:grpSp>
      <p:grpSp>
        <p:nvGrpSpPr>
          <p:cNvPr id="6" name="Group 6"/>
          <p:cNvGrpSpPr>
            <a:grpSpLocks noChangeAspect="1"/>
          </p:cNvGrpSpPr>
          <p:nvPr/>
        </p:nvGrpSpPr>
        <p:grpSpPr>
          <a:xfrm>
            <a:off x="12151443" y="2277396"/>
            <a:ext cx="5488578" cy="7861040"/>
            <a:chOff x="0" y="0"/>
            <a:chExt cx="4433570" cy="6350000"/>
          </a:xfrm>
        </p:grpSpPr>
        <p:sp>
          <p:nvSpPr>
            <p:cNvPr id="7" name="Freeform 7"/>
            <p:cNvSpPr/>
            <p:nvPr/>
          </p:nvSpPr>
          <p:spPr>
            <a:xfrm>
              <a:off x="0" y="0"/>
              <a:ext cx="4433570" cy="6350000"/>
            </a:xfrm>
            <a:custGeom>
              <a:avLst/>
              <a:gdLst/>
              <a:ahLst/>
              <a:cxnLst/>
              <a:rect l="l" t="t" r="r" b="b"/>
              <a:pathLst>
                <a:path w="4433570" h="6350000">
                  <a:moveTo>
                    <a:pt x="2217420" y="0"/>
                  </a:moveTo>
                  <a:lnTo>
                    <a:pt x="2217420" y="0"/>
                  </a:lnTo>
                  <a:cubicBezTo>
                    <a:pt x="3441700" y="0"/>
                    <a:pt x="4433570" y="993140"/>
                    <a:pt x="4433570" y="2217420"/>
                  </a:cubicBezTo>
                  <a:lnTo>
                    <a:pt x="4433570" y="6350000"/>
                  </a:lnTo>
                  <a:lnTo>
                    <a:pt x="4433570" y="6350000"/>
                  </a:lnTo>
                  <a:lnTo>
                    <a:pt x="0" y="6350000"/>
                  </a:lnTo>
                  <a:lnTo>
                    <a:pt x="0" y="6350000"/>
                  </a:lnTo>
                  <a:lnTo>
                    <a:pt x="0" y="2217420"/>
                  </a:lnTo>
                  <a:cubicBezTo>
                    <a:pt x="0" y="993140"/>
                    <a:pt x="993140" y="0"/>
                    <a:pt x="2217420" y="0"/>
                  </a:cubicBezTo>
                  <a:close/>
                </a:path>
              </a:pathLst>
            </a:custGeom>
            <a:solidFill>
              <a:srgbClr val="737373">
                <a:alpha val="9804"/>
              </a:srgbClr>
            </a:solidFill>
            <a:ln w="12700">
              <a:solidFill>
                <a:srgbClr val="000000"/>
              </a:solidFill>
            </a:ln>
          </p:spPr>
        </p:sp>
      </p:grpSp>
      <p:grpSp>
        <p:nvGrpSpPr>
          <p:cNvPr id="8" name="Group 8"/>
          <p:cNvGrpSpPr/>
          <p:nvPr/>
        </p:nvGrpSpPr>
        <p:grpSpPr>
          <a:xfrm>
            <a:off x="0" y="8889740"/>
            <a:ext cx="18288000" cy="1411968"/>
            <a:chOff x="0" y="0"/>
            <a:chExt cx="6186311" cy="477629"/>
          </a:xfrm>
        </p:grpSpPr>
        <p:sp>
          <p:nvSpPr>
            <p:cNvPr id="9" name="Freeform 9"/>
            <p:cNvSpPr/>
            <p:nvPr/>
          </p:nvSpPr>
          <p:spPr>
            <a:xfrm>
              <a:off x="0" y="0"/>
              <a:ext cx="6186311" cy="477629"/>
            </a:xfrm>
            <a:custGeom>
              <a:avLst/>
              <a:gdLst/>
              <a:ahLst/>
              <a:cxnLst/>
              <a:rect l="l" t="t" r="r" b="b"/>
              <a:pathLst>
                <a:path w="6186311" h="477629">
                  <a:moveTo>
                    <a:pt x="0" y="0"/>
                  </a:moveTo>
                  <a:lnTo>
                    <a:pt x="6186311" y="0"/>
                  </a:lnTo>
                  <a:lnTo>
                    <a:pt x="6186311" y="477629"/>
                  </a:lnTo>
                  <a:lnTo>
                    <a:pt x="0" y="477629"/>
                  </a:lnTo>
                  <a:close/>
                </a:path>
              </a:pathLst>
            </a:custGeom>
            <a:solidFill>
              <a:srgbClr val="272932"/>
            </a:solidFill>
          </p:spPr>
        </p:sp>
      </p:grpSp>
      <p:grpSp>
        <p:nvGrpSpPr>
          <p:cNvPr id="10" name="Group 10"/>
          <p:cNvGrpSpPr>
            <a:grpSpLocks noChangeAspect="1"/>
          </p:cNvGrpSpPr>
          <p:nvPr/>
        </p:nvGrpSpPr>
        <p:grpSpPr>
          <a:xfrm>
            <a:off x="2266771" y="2896566"/>
            <a:ext cx="2250994" cy="2246934"/>
            <a:chOff x="0" y="0"/>
            <a:chExt cx="6338570" cy="6327140"/>
          </a:xfrm>
        </p:grpSpPr>
        <p:sp>
          <p:nvSpPr>
            <p:cNvPr id="11" name="Freeform 11"/>
            <p:cNvSpPr/>
            <p:nvPr/>
          </p:nvSpPr>
          <p:spPr>
            <a:xfrm>
              <a:off x="0" y="0"/>
              <a:ext cx="6339840" cy="6325870"/>
            </a:xfrm>
            <a:custGeom>
              <a:avLst/>
              <a:gdLst/>
              <a:ahLst/>
              <a:cxnLst/>
              <a:rect l="l" t="t" r="r" b="b"/>
              <a:pathLst>
                <a:path w="6339840" h="6325870">
                  <a:moveTo>
                    <a:pt x="3169920" y="734060"/>
                  </a:moveTo>
                  <a:lnTo>
                    <a:pt x="3567430" y="0"/>
                  </a:lnTo>
                  <a:lnTo>
                    <a:pt x="3770630" y="810260"/>
                  </a:lnTo>
                  <a:lnTo>
                    <a:pt x="4338320" y="198120"/>
                  </a:lnTo>
                  <a:lnTo>
                    <a:pt x="4333240" y="1033780"/>
                  </a:lnTo>
                  <a:lnTo>
                    <a:pt x="5035550" y="581660"/>
                  </a:lnTo>
                  <a:lnTo>
                    <a:pt x="4823460" y="1389380"/>
                  </a:lnTo>
                  <a:lnTo>
                    <a:pt x="5615940" y="1126490"/>
                  </a:lnTo>
                  <a:lnTo>
                    <a:pt x="5209540" y="1855470"/>
                  </a:lnTo>
                  <a:lnTo>
                    <a:pt x="6042660" y="1798320"/>
                  </a:lnTo>
                  <a:lnTo>
                    <a:pt x="5467350" y="2404110"/>
                  </a:lnTo>
                  <a:lnTo>
                    <a:pt x="6289040" y="2555240"/>
                  </a:lnTo>
                  <a:lnTo>
                    <a:pt x="5581650" y="2998470"/>
                  </a:lnTo>
                  <a:lnTo>
                    <a:pt x="6339840" y="3348990"/>
                  </a:lnTo>
                  <a:lnTo>
                    <a:pt x="5543550" y="3602990"/>
                  </a:lnTo>
                  <a:lnTo>
                    <a:pt x="6189980" y="4131310"/>
                  </a:lnTo>
                  <a:lnTo>
                    <a:pt x="5355590" y="4178300"/>
                  </a:lnTo>
                  <a:lnTo>
                    <a:pt x="5850890" y="4851400"/>
                  </a:lnTo>
                  <a:lnTo>
                    <a:pt x="5031740" y="4690110"/>
                  </a:lnTo>
                  <a:lnTo>
                    <a:pt x="5344160" y="5464810"/>
                  </a:lnTo>
                  <a:lnTo>
                    <a:pt x="4589780" y="5105400"/>
                  </a:lnTo>
                  <a:lnTo>
                    <a:pt x="4699000" y="5933440"/>
                  </a:lnTo>
                  <a:lnTo>
                    <a:pt x="4058920" y="5397500"/>
                  </a:lnTo>
                  <a:lnTo>
                    <a:pt x="3958590" y="6226810"/>
                  </a:lnTo>
                  <a:lnTo>
                    <a:pt x="3472180" y="5547360"/>
                  </a:lnTo>
                  <a:lnTo>
                    <a:pt x="3168650" y="6325870"/>
                  </a:lnTo>
                  <a:lnTo>
                    <a:pt x="2866390" y="5547360"/>
                  </a:lnTo>
                  <a:lnTo>
                    <a:pt x="2379980" y="6226810"/>
                  </a:lnTo>
                  <a:lnTo>
                    <a:pt x="2279650" y="5397500"/>
                  </a:lnTo>
                  <a:lnTo>
                    <a:pt x="1639570" y="5933440"/>
                  </a:lnTo>
                  <a:lnTo>
                    <a:pt x="1748791" y="5105400"/>
                  </a:lnTo>
                  <a:lnTo>
                    <a:pt x="994411" y="5466080"/>
                  </a:lnTo>
                  <a:lnTo>
                    <a:pt x="1306831" y="4691380"/>
                  </a:lnTo>
                  <a:lnTo>
                    <a:pt x="487681" y="4852670"/>
                  </a:lnTo>
                  <a:lnTo>
                    <a:pt x="982981" y="4179570"/>
                  </a:lnTo>
                  <a:lnTo>
                    <a:pt x="148591" y="4132580"/>
                  </a:lnTo>
                  <a:lnTo>
                    <a:pt x="795021" y="3604260"/>
                  </a:lnTo>
                  <a:lnTo>
                    <a:pt x="0" y="3350260"/>
                  </a:lnTo>
                  <a:lnTo>
                    <a:pt x="758190" y="2999740"/>
                  </a:lnTo>
                  <a:lnTo>
                    <a:pt x="49530" y="2555240"/>
                  </a:lnTo>
                  <a:lnTo>
                    <a:pt x="871220" y="2404110"/>
                  </a:lnTo>
                  <a:lnTo>
                    <a:pt x="295910" y="1798320"/>
                  </a:lnTo>
                  <a:lnTo>
                    <a:pt x="1129030" y="1855470"/>
                  </a:lnTo>
                  <a:lnTo>
                    <a:pt x="722630" y="1126490"/>
                  </a:lnTo>
                  <a:lnTo>
                    <a:pt x="1515110" y="1389380"/>
                  </a:lnTo>
                  <a:lnTo>
                    <a:pt x="1303020" y="581660"/>
                  </a:lnTo>
                  <a:lnTo>
                    <a:pt x="2005330" y="1033780"/>
                  </a:lnTo>
                  <a:lnTo>
                    <a:pt x="2000250" y="198120"/>
                  </a:lnTo>
                  <a:lnTo>
                    <a:pt x="2567940" y="810260"/>
                  </a:lnTo>
                  <a:lnTo>
                    <a:pt x="2771140" y="0"/>
                  </a:lnTo>
                  <a:lnTo>
                    <a:pt x="3169920" y="734060"/>
                  </a:lnTo>
                  <a:close/>
                </a:path>
              </a:pathLst>
            </a:custGeom>
            <a:solidFill>
              <a:srgbClr val="8F0000"/>
            </a:solidFill>
            <a:ln w="12700">
              <a:solidFill>
                <a:srgbClr val="000000"/>
              </a:solidFill>
            </a:ln>
          </p:spPr>
        </p:sp>
      </p:grpSp>
      <p:grpSp>
        <p:nvGrpSpPr>
          <p:cNvPr id="12" name="Group 12"/>
          <p:cNvGrpSpPr>
            <a:grpSpLocks noChangeAspect="1"/>
          </p:cNvGrpSpPr>
          <p:nvPr/>
        </p:nvGrpSpPr>
        <p:grpSpPr>
          <a:xfrm>
            <a:off x="8018503" y="2896566"/>
            <a:ext cx="2250994" cy="2246934"/>
            <a:chOff x="0" y="0"/>
            <a:chExt cx="6338570" cy="6327140"/>
          </a:xfrm>
        </p:grpSpPr>
        <p:sp>
          <p:nvSpPr>
            <p:cNvPr id="13" name="Freeform 13"/>
            <p:cNvSpPr/>
            <p:nvPr/>
          </p:nvSpPr>
          <p:spPr>
            <a:xfrm>
              <a:off x="0" y="0"/>
              <a:ext cx="6339840" cy="6325870"/>
            </a:xfrm>
            <a:custGeom>
              <a:avLst/>
              <a:gdLst/>
              <a:ahLst/>
              <a:cxnLst/>
              <a:rect l="l" t="t" r="r" b="b"/>
              <a:pathLst>
                <a:path w="6339840" h="6325870">
                  <a:moveTo>
                    <a:pt x="3169920" y="734060"/>
                  </a:moveTo>
                  <a:lnTo>
                    <a:pt x="3567430" y="0"/>
                  </a:lnTo>
                  <a:lnTo>
                    <a:pt x="3770630" y="810260"/>
                  </a:lnTo>
                  <a:lnTo>
                    <a:pt x="4338320" y="198120"/>
                  </a:lnTo>
                  <a:lnTo>
                    <a:pt x="4333240" y="1033780"/>
                  </a:lnTo>
                  <a:lnTo>
                    <a:pt x="5035550" y="581660"/>
                  </a:lnTo>
                  <a:lnTo>
                    <a:pt x="4823460" y="1389380"/>
                  </a:lnTo>
                  <a:lnTo>
                    <a:pt x="5615940" y="1126490"/>
                  </a:lnTo>
                  <a:lnTo>
                    <a:pt x="5209540" y="1855470"/>
                  </a:lnTo>
                  <a:lnTo>
                    <a:pt x="6042660" y="1798320"/>
                  </a:lnTo>
                  <a:lnTo>
                    <a:pt x="5467350" y="2404110"/>
                  </a:lnTo>
                  <a:lnTo>
                    <a:pt x="6289040" y="2555240"/>
                  </a:lnTo>
                  <a:lnTo>
                    <a:pt x="5581650" y="2998470"/>
                  </a:lnTo>
                  <a:lnTo>
                    <a:pt x="6339840" y="3348990"/>
                  </a:lnTo>
                  <a:lnTo>
                    <a:pt x="5543550" y="3602990"/>
                  </a:lnTo>
                  <a:lnTo>
                    <a:pt x="6189980" y="4131310"/>
                  </a:lnTo>
                  <a:lnTo>
                    <a:pt x="5355590" y="4178300"/>
                  </a:lnTo>
                  <a:lnTo>
                    <a:pt x="5850890" y="4851400"/>
                  </a:lnTo>
                  <a:lnTo>
                    <a:pt x="5031740" y="4690110"/>
                  </a:lnTo>
                  <a:lnTo>
                    <a:pt x="5344160" y="5464810"/>
                  </a:lnTo>
                  <a:lnTo>
                    <a:pt x="4589780" y="5105400"/>
                  </a:lnTo>
                  <a:lnTo>
                    <a:pt x="4699000" y="5933440"/>
                  </a:lnTo>
                  <a:lnTo>
                    <a:pt x="4058920" y="5397500"/>
                  </a:lnTo>
                  <a:lnTo>
                    <a:pt x="3958590" y="6226810"/>
                  </a:lnTo>
                  <a:lnTo>
                    <a:pt x="3472180" y="5547360"/>
                  </a:lnTo>
                  <a:lnTo>
                    <a:pt x="3168650" y="6325870"/>
                  </a:lnTo>
                  <a:lnTo>
                    <a:pt x="2866390" y="5547360"/>
                  </a:lnTo>
                  <a:lnTo>
                    <a:pt x="2379980" y="6226810"/>
                  </a:lnTo>
                  <a:lnTo>
                    <a:pt x="2279650" y="5397500"/>
                  </a:lnTo>
                  <a:lnTo>
                    <a:pt x="1639570" y="5933440"/>
                  </a:lnTo>
                  <a:lnTo>
                    <a:pt x="1748791" y="5105400"/>
                  </a:lnTo>
                  <a:lnTo>
                    <a:pt x="994411" y="5466080"/>
                  </a:lnTo>
                  <a:lnTo>
                    <a:pt x="1306831" y="4691380"/>
                  </a:lnTo>
                  <a:lnTo>
                    <a:pt x="487681" y="4852670"/>
                  </a:lnTo>
                  <a:lnTo>
                    <a:pt x="982981" y="4179570"/>
                  </a:lnTo>
                  <a:lnTo>
                    <a:pt x="148591" y="4132580"/>
                  </a:lnTo>
                  <a:lnTo>
                    <a:pt x="795021" y="3604260"/>
                  </a:lnTo>
                  <a:lnTo>
                    <a:pt x="0" y="3350260"/>
                  </a:lnTo>
                  <a:lnTo>
                    <a:pt x="758190" y="2999740"/>
                  </a:lnTo>
                  <a:lnTo>
                    <a:pt x="49530" y="2555240"/>
                  </a:lnTo>
                  <a:lnTo>
                    <a:pt x="871220" y="2404110"/>
                  </a:lnTo>
                  <a:lnTo>
                    <a:pt x="295910" y="1798320"/>
                  </a:lnTo>
                  <a:lnTo>
                    <a:pt x="1129030" y="1855470"/>
                  </a:lnTo>
                  <a:lnTo>
                    <a:pt x="722630" y="1126490"/>
                  </a:lnTo>
                  <a:lnTo>
                    <a:pt x="1515110" y="1389380"/>
                  </a:lnTo>
                  <a:lnTo>
                    <a:pt x="1303020" y="581660"/>
                  </a:lnTo>
                  <a:lnTo>
                    <a:pt x="2005330" y="1033780"/>
                  </a:lnTo>
                  <a:lnTo>
                    <a:pt x="2000250" y="198120"/>
                  </a:lnTo>
                  <a:lnTo>
                    <a:pt x="2567940" y="810260"/>
                  </a:lnTo>
                  <a:lnTo>
                    <a:pt x="2771140" y="0"/>
                  </a:lnTo>
                  <a:lnTo>
                    <a:pt x="3169920" y="734060"/>
                  </a:lnTo>
                  <a:close/>
                </a:path>
              </a:pathLst>
            </a:custGeom>
            <a:solidFill>
              <a:srgbClr val="8F0000"/>
            </a:solidFill>
            <a:ln w="12700">
              <a:solidFill>
                <a:srgbClr val="000000"/>
              </a:solidFill>
            </a:ln>
          </p:spPr>
        </p:sp>
      </p:grpSp>
      <p:grpSp>
        <p:nvGrpSpPr>
          <p:cNvPr id="14" name="Group 14"/>
          <p:cNvGrpSpPr>
            <a:grpSpLocks noChangeAspect="1"/>
          </p:cNvGrpSpPr>
          <p:nvPr/>
        </p:nvGrpSpPr>
        <p:grpSpPr>
          <a:xfrm>
            <a:off x="13660430" y="2896566"/>
            <a:ext cx="2250994" cy="2246934"/>
            <a:chOff x="0" y="0"/>
            <a:chExt cx="6338570" cy="6327140"/>
          </a:xfrm>
        </p:grpSpPr>
        <p:sp>
          <p:nvSpPr>
            <p:cNvPr id="15" name="Freeform 15"/>
            <p:cNvSpPr/>
            <p:nvPr/>
          </p:nvSpPr>
          <p:spPr>
            <a:xfrm>
              <a:off x="0" y="0"/>
              <a:ext cx="6339840" cy="6325870"/>
            </a:xfrm>
            <a:custGeom>
              <a:avLst/>
              <a:gdLst/>
              <a:ahLst/>
              <a:cxnLst/>
              <a:rect l="l" t="t" r="r" b="b"/>
              <a:pathLst>
                <a:path w="6339840" h="6325870">
                  <a:moveTo>
                    <a:pt x="3169920" y="734060"/>
                  </a:moveTo>
                  <a:lnTo>
                    <a:pt x="3567430" y="0"/>
                  </a:lnTo>
                  <a:lnTo>
                    <a:pt x="3770630" y="810260"/>
                  </a:lnTo>
                  <a:lnTo>
                    <a:pt x="4338320" y="198120"/>
                  </a:lnTo>
                  <a:lnTo>
                    <a:pt x="4333240" y="1033780"/>
                  </a:lnTo>
                  <a:lnTo>
                    <a:pt x="5035550" y="581660"/>
                  </a:lnTo>
                  <a:lnTo>
                    <a:pt x="4823460" y="1389380"/>
                  </a:lnTo>
                  <a:lnTo>
                    <a:pt x="5615940" y="1126490"/>
                  </a:lnTo>
                  <a:lnTo>
                    <a:pt x="5209540" y="1855470"/>
                  </a:lnTo>
                  <a:lnTo>
                    <a:pt x="6042660" y="1798320"/>
                  </a:lnTo>
                  <a:lnTo>
                    <a:pt x="5467350" y="2404110"/>
                  </a:lnTo>
                  <a:lnTo>
                    <a:pt x="6289040" y="2555240"/>
                  </a:lnTo>
                  <a:lnTo>
                    <a:pt x="5581650" y="2998470"/>
                  </a:lnTo>
                  <a:lnTo>
                    <a:pt x="6339840" y="3348990"/>
                  </a:lnTo>
                  <a:lnTo>
                    <a:pt x="5543550" y="3602990"/>
                  </a:lnTo>
                  <a:lnTo>
                    <a:pt x="6189980" y="4131310"/>
                  </a:lnTo>
                  <a:lnTo>
                    <a:pt x="5355590" y="4178300"/>
                  </a:lnTo>
                  <a:lnTo>
                    <a:pt x="5850890" y="4851400"/>
                  </a:lnTo>
                  <a:lnTo>
                    <a:pt x="5031740" y="4690110"/>
                  </a:lnTo>
                  <a:lnTo>
                    <a:pt x="5344160" y="5464810"/>
                  </a:lnTo>
                  <a:lnTo>
                    <a:pt x="4589780" y="5105400"/>
                  </a:lnTo>
                  <a:lnTo>
                    <a:pt x="4699000" y="5933440"/>
                  </a:lnTo>
                  <a:lnTo>
                    <a:pt x="4058920" y="5397500"/>
                  </a:lnTo>
                  <a:lnTo>
                    <a:pt x="3958590" y="6226810"/>
                  </a:lnTo>
                  <a:lnTo>
                    <a:pt x="3472180" y="5547360"/>
                  </a:lnTo>
                  <a:lnTo>
                    <a:pt x="3168650" y="6325870"/>
                  </a:lnTo>
                  <a:lnTo>
                    <a:pt x="2866390" y="5547360"/>
                  </a:lnTo>
                  <a:lnTo>
                    <a:pt x="2379980" y="6226810"/>
                  </a:lnTo>
                  <a:lnTo>
                    <a:pt x="2279650" y="5397500"/>
                  </a:lnTo>
                  <a:lnTo>
                    <a:pt x="1639570" y="5933440"/>
                  </a:lnTo>
                  <a:lnTo>
                    <a:pt x="1748791" y="5105400"/>
                  </a:lnTo>
                  <a:lnTo>
                    <a:pt x="994411" y="5466080"/>
                  </a:lnTo>
                  <a:lnTo>
                    <a:pt x="1306831" y="4691380"/>
                  </a:lnTo>
                  <a:lnTo>
                    <a:pt x="487681" y="4852670"/>
                  </a:lnTo>
                  <a:lnTo>
                    <a:pt x="982981" y="4179570"/>
                  </a:lnTo>
                  <a:lnTo>
                    <a:pt x="148591" y="4132580"/>
                  </a:lnTo>
                  <a:lnTo>
                    <a:pt x="795021" y="3604260"/>
                  </a:lnTo>
                  <a:lnTo>
                    <a:pt x="0" y="3350260"/>
                  </a:lnTo>
                  <a:lnTo>
                    <a:pt x="758190" y="2999740"/>
                  </a:lnTo>
                  <a:lnTo>
                    <a:pt x="49530" y="2555240"/>
                  </a:lnTo>
                  <a:lnTo>
                    <a:pt x="871220" y="2404110"/>
                  </a:lnTo>
                  <a:lnTo>
                    <a:pt x="295910" y="1798320"/>
                  </a:lnTo>
                  <a:lnTo>
                    <a:pt x="1129030" y="1855470"/>
                  </a:lnTo>
                  <a:lnTo>
                    <a:pt x="722630" y="1126490"/>
                  </a:lnTo>
                  <a:lnTo>
                    <a:pt x="1515110" y="1389380"/>
                  </a:lnTo>
                  <a:lnTo>
                    <a:pt x="1303020" y="581660"/>
                  </a:lnTo>
                  <a:lnTo>
                    <a:pt x="2005330" y="1033780"/>
                  </a:lnTo>
                  <a:lnTo>
                    <a:pt x="2000250" y="198120"/>
                  </a:lnTo>
                  <a:lnTo>
                    <a:pt x="2567940" y="810260"/>
                  </a:lnTo>
                  <a:lnTo>
                    <a:pt x="2771140" y="0"/>
                  </a:lnTo>
                  <a:lnTo>
                    <a:pt x="3169920" y="734060"/>
                  </a:lnTo>
                  <a:close/>
                </a:path>
              </a:pathLst>
            </a:custGeom>
            <a:solidFill>
              <a:srgbClr val="8F0000"/>
            </a:solidFill>
            <a:ln w="12700">
              <a:solidFill>
                <a:srgbClr val="000000"/>
              </a:solidFill>
            </a:ln>
          </p:spPr>
        </p:sp>
      </p:grpSp>
      <p:sp>
        <p:nvSpPr>
          <p:cNvPr id="16" name="Freeform 16"/>
          <p:cNvSpPr/>
          <p:nvPr/>
        </p:nvSpPr>
        <p:spPr>
          <a:xfrm>
            <a:off x="8608409" y="3399278"/>
            <a:ext cx="1109283" cy="1013607"/>
          </a:xfrm>
          <a:custGeom>
            <a:avLst/>
            <a:gdLst/>
            <a:ahLst/>
            <a:cxnLst/>
            <a:rect l="l" t="t" r="r" b="b"/>
            <a:pathLst>
              <a:path w="1109283" h="1013607">
                <a:moveTo>
                  <a:pt x="0" y="0"/>
                </a:moveTo>
                <a:lnTo>
                  <a:pt x="1109282" y="0"/>
                </a:lnTo>
                <a:lnTo>
                  <a:pt x="1109282" y="1013607"/>
                </a:lnTo>
                <a:lnTo>
                  <a:pt x="0" y="101360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7" name="Freeform 17"/>
          <p:cNvSpPr/>
          <p:nvPr/>
        </p:nvSpPr>
        <p:spPr>
          <a:xfrm>
            <a:off x="14193569" y="3552738"/>
            <a:ext cx="1241866" cy="820986"/>
          </a:xfrm>
          <a:custGeom>
            <a:avLst/>
            <a:gdLst/>
            <a:ahLst/>
            <a:cxnLst/>
            <a:rect l="l" t="t" r="r" b="b"/>
            <a:pathLst>
              <a:path w="1241866" h="820986">
                <a:moveTo>
                  <a:pt x="0" y="0"/>
                </a:moveTo>
                <a:lnTo>
                  <a:pt x="1241866" y="0"/>
                </a:lnTo>
                <a:lnTo>
                  <a:pt x="1241866" y="820986"/>
                </a:lnTo>
                <a:lnTo>
                  <a:pt x="0" y="82098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8" name="Freeform 18"/>
          <p:cNvSpPr/>
          <p:nvPr/>
        </p:nvSpPr>
        <p:spPr>
          <a:xfrm>
            <a:off x="2855154" y="3496319"/>
            <a:ext cx="1028377" cy="1028377"/>
          </a:xfrm>
          <a:custGeom>
            <a:avLst/>
            <a:gdLst/>
            <a:ahLst/>
            <a:cxnLst/>
            <a:rect l="l" t="t" r="r" b="b"/>
            <a:pathLst>
              <a:path w="1028377" h="1028377">
                <a:moveTo>
                  <a:pt x="0" y="0"/>
                </a:moveTo>
                <a:lnTo>
                  <a:pt x="1028376" y="0"/>
                </a:lnTo>
                <a:lnTo>
                  <a:pt x="1028376" y="1028377"/>
                </a:lnTo>
                <a:lnTo>
                  <a:pt x="0" y="102837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9" name="TextBox 19"/>
          <p:cNvSpPr txBox="1"/>
          <p:nvPr/>
        </p:nvSpPr>
        <p:spPr>
          <a:xfrm>
            <a:off x="1081832" y="5317634"/>
            <a:ext cx="4798877" cy="571650"/>
          </a:xfrm>
          <a:prstGeom prst="rect">
            <a:avLst/>
          </a:prstGeom>
        </p:spPr>
        <p:txBody>
          <a:bodyPr lIns="0" tIns="0" rIns="0" bIns="0" rtlCol="0" anchor="t">
            <a:spAutoFit/>
          </a:bodyPr>
          <a:lstStyle/>
          <a:p>
            <a:pPr algn="ctr">
              <a:lnSpc>
                <a:spcPts val="5040"/>
              </a:lnSpc>
              <a:spcBef>
                <a:spcPct val="0"/>
              </a:spcBef>
            </a:pPr>
            <a:r>
              <a:rPr lang="en-US" sz="3600" dirty="0">
                <a:solidFill>
                  <a:srgbClr val="000000"/>
                </a:solidFill>
                <a:latin typeface="Cormorant Garamond Medium Bold"/>
              </a:rPr>
              <a:t>Errors</a:t>
            </a:r>
          </a:p>
        </p:txBody>
      </p:sp>
      <p:sp>
        <p:nvSpPr>
          <p:cNvPr id="20" name="TextBox 20"/>
          <p:cNvSpPr txBox="1"/>
          <p:nvPr/>
        </p:nvSpPr>
        <p:spPr>
          <a:xfrm>
            <a:off x="1146178" y="6084182"/>
            <a:ext cx="4798877" cy="2587824"/>
          </a:xfrm>
          <a:prstGeom prst="rect">
            <a:avLst/>
          </a:prstGeom>
        </p:spPr>
        <p:txBody>
          <a:bodyPr lIns="0" tIns="0" rIns="0" bIns="0" rtlCol="0" anchor="t">
            <a:spAutoFit/>
          </a:bodyPr>
          <a:lstStyle/>
          <a:p>
            <a:pPr marL="0" lvl="0" indent="0" algn="ctr">
              <a:lnSpc>
                <a:spcPts val="3360"/>
              </a:lnSpc>
              <a:spcBef>
                <a:spcPct val="0"/>
              </a:spcBef>
            </a:pPr>
            <a:r>
              <a:rPr lang="en-US" sz="2100" dirty="0">
                <a:solidFill>
                  <a:srgbClr val="000000">
                    <a:alpha val="80000"/>
                  </a:srgbClr>
                </a:solidFill>
                <a:latin typeface="HK Grotesk Light Bold"/>
              </a:rPr>
              <a:t>There are 6 errors with your site. Errors are the main problems that needs to be fixed immediately. The main error on your site is - internal links are broken and some pages are redirected to 4xx status code.</a:t>
            </a:r>
          </a:p>
        </p:txBody>
      </p:sp>
      <p:sp>
        <p:nvSpPr>
          <p:cNvPr id="21" name="TextBox 21"/>
          <p:cNvSpPr txBox="1"/>
          <p:nvPr/>
        </p:nvSpPr>
        <p:spPr>
          <a:xfrm>
            <a:off x="6744561" y="5491232"/>
            <a:ext cx="4798877" cy="571650"/>
          </a:xfrm>
          <a:prstGeom prst="rect">
            <a:avLst/>
          </a:prstGeom>
        </p:spPr>
        <p:txBody>
          <a:bodyPr lIns="0" tIns="0" rIns="0" bIns="0" rtlCol="0" anchor="t">
            <a:spAutoFit/>
          </a:bodyPr>
          <a:lstStyle/>
          <a:p>
            <a:pPr algn="ctr">
              <a:lnSpc>
                <a:spcPts val="5040"/>
              </a:lnSpc>
              <a:spcBef>
                <a:spcPct val="0"/>
              </a:spcBef>
            </a:pPr>
            <a:r>
              <a:rPr lang="en-US" sz="3600" dirty="0">
                <a:solidFill>
                  <a:srgbClr val="000000"/>
                </a:solidFill>
                <a:latin typeface="Cormorant Garamond Medium Bold"/>
              </a:rPr>
              <a:t>Warning</a:t>
            </a:r>
          </a:p>
        </p:txBody>
      </p:sp>
      <p:sp>
        <p:nvSpPr>
          <p:cNvPr id="22" name="TextBox 22"/>
          <p:cNvSpPr txBox="1"/>
          <p:nvPr/>
        </p:nvSpPr>
        <p:spPr>
          <a:xfrm>
            <a:off x="6836232" y="6263180"/>
            <a:ext cx="4798877" cy="1497193"/>
          </a:xfrm>
          <a:prstGeom prst="rect">
            <a:avLst/>
          </a:prstGeom>
        </p:spPr>
        <p:txBody>
          <a:bodyPr lIns="0" tIns="0" rIns="0" bIns="0" rtlCol="0" anchor="t">
            <a:spAutoFit/>
          </a:bodyPr>
          <a:lstStyle/>
          <a:p>
            <a:pPr marL="0" lvl="0" indent="0" algn="ctr">
              <a:lnSpc>
                <a:spcPts val="3360"/>
              </a:lnSpc>
              <a:spcBef>
                <a:spcPct val="0"/>
              </a:spcBef>
            </a:pPr>
            <a:r>
              <a:rPr lang="en-US" sz="2100" dirty="0">
                <a:solidFill>
                  <a:srgbClr val="000000">
                    <a:alpha val="80000"/>
                  </a:srgbClr>
                </a:solidFill>
                <a:latin typeface="HK Grotesk Light"/>
              </a:rPr>
              <a:t>Warnings are for the issues that are potential to make your site rank go down. You need to fix them before hand and make sure no new warnings occur.</a:t>
            </a:r>
          </a:p>
        </p:txBody>
      </p:sp>
      <p:sp>
        <p:nvSpPr>
          <p:cNvPr id="23" name="TextBox 23"/>
          <p:cNvSpPr txBox="1"/>
          <p:nvPr/>
        </p:nvSpPr>
        <p:spPr>
          <a:xfrm>
            <a:off x="12400549" y="5400332"/>
            <a:ext cx="4798877" cy="571650"/>
          </a:xfrm>
          <a:prstGeom prst="rect">
            <a:avLst/>
          </a:prstGeom>
        </p:spPr>
        <p:txBody>
          <a:bodyPr lIns="0" tIns="0" rIns="0" bIns="0" rtlCol="0" anchor="t">
            <a:spAutoFit/>
          </a:bodyPr>
          <a:lstStyle/>
          <a:p>
            <a:pPr algn="ctr">
              <a:lnSpc>
                <a:spcPts val="5040"/>
              </a:lnSpc>
              <a:spcBef>
                <a:spcPct val="0"/>
              </a:spcBef>
            </a:pPr>
            <a:r>
              <a:rPr lang="en-US" sz="3600" dirty="0">
                <a:solidFill>
                  <a:srgbClr val="000000"/>
                </a:solidFill>
                <a:latin typeface="Cormorant Garamond Medium Bold"/>
              </a:rPr>
              <a:t>Notices</a:t>
            </a:r>
          </a:p>
        </p:txBody>
      </p:sp>
      <p:sp>
        <p:nvSpPr>
          <p:cNvPr id="24" name="TextBox 24"/>
          <p:cNvSpPr txBox="1"/>
          <p:nvPr/>
        </p:nvSpPr>
        <p:spPr>
          <a:xfrm>
            <a:off x="12415063" y="6263179"/>
            <a:ext cx="4798877" cy="2151808"/>
          </a:xfrm>
          <a:prstGeom prst="rect">
            <a:avLst/>
          </a:prstGeom>
        </p:spPr>
        <p:txBody>
          <a:bodyPr lIns="0" tIns="0" rIns="0" bIns="0" rtlCol="0" anchor="t">
            <a:spAutoFit/>
          </a:bodyPr>
          <a:lstStyle/>
          <a:p>
            <a:pPr marL="0" lvl="0" indent="0" algn="ctr">
              <a:lnSpc>
                <a:spcPts val="3360"/>
              </a:lnSpc>
              <a:spcBef>
                <a:spcPct val="0"/>
              </a:spcBef>
            </a:pPr>
            <a:r>
              <a:rPr lang="en-US" sz="2100" dirty="0">
                <a:solidFill>
                  <a:srgbClr val="000000">
                    <a:alpha val="80000"/>
                  </a:srgbClr>
                </a:solidFill>
                <a:latin typeface="HK Grotesk Light Bold"/>
              </a:rPr>
              <a:t>Notices are commonly not considered as issues but I recommend that your site should be up-to-date and Google friendly. This makes your site health good.</a:t>
            </a:r>
          </a:p>
        </p:txBody>
      </p:sp>
      <p:sp>
        <p:nvSpPr>
          <p:cNvPr id="25" name="TextBox 25"/>
          <p:cNvSpPr txBox="1"/>
          <p:nvPr/>
        </p:nvSpPr>
        <p:spPr>
          <a:xfrm>
            <a:off x="6523549" y="479723"/>
            <a:ext cx="5424245" cy="1036131"/>
          </a:xfrm>
          <a:prstGeom prst="rect">
            <a:avLst/>
          </a:prstGeom>
        </p:spPr>
        <p:txBody>
          <a:bodyPr lIns="0" tIns="0" rIns="0" bIns="0" rtlCol="0" anchor="t">
            <a:spAutoFit/>
          </a:bodyPr>
          <a:lstStyle/>
          <a:p>
            <a:pPr>
              <a:lnSpc>
                <a:spcPts val="8959"/>
              </a:lnSpc>
              <a:spcBef>
                <a:spcPct val="0"/>
              </a:spcBef>
            </a:pPr>
            <a:r>
              <a:rPr lang="en-US" sz="6399">
                <a:solidFill>
                  <a:srgbClr val="000000"/>
                </a:solidFill>
                <a:latin typeface="Cormorant Garamond Bold"/>
              </a:rPr>
              <a:t>Technical Issues</a:t>
            </a:r>
          </a:p>
        </p:txBody>
      </p:sp>
      <p:sp>
        <p:nvSpPr>
          <p:cNvPr id="26" name="TextBox 26"/>
          <p:cNvSpPr txBox="1"/>
          <p:nvPr/>
        </p:nvSpPr>
        <p:spPr>
          <a:xfrm>
            <a:off x="1028700" y="9442640"/>
            <a:ext cx="2992636" cy="273685"/>
          </a:xfrm>
          <a:prstGeom prst="rect">
            <a:avLst/>
          </a:prstGeom>
        </p:spPr>
        <p:txBody>
          <a:bodyPr lIns="0" tIns="0" rIns="0" bIns="0" rtlCol="0" anchor="t">
            <a:spAutoFit/>
          </a:bodyPr>
          <a:lstStyle/>
          <a:p>
            <a:pPr algn="ctr">
              <a:lnSpc>
                <a:spcPts val="2239"/>
              </a:lnSpc>
              <a:spcBef>
                <a:spcPct val="0"/>
              </a:spcBef>
            </a:pPr>
            <a:r>
              <a:rPr lang="en-US" sz="1599" spc="191">
                <a:solidFill>
                  <a:srgbClr val="F5F5EF"/>
                </a:solidFill>
                <a:latin typeface="HK Grotesk Light"/>
              </a:rPr>
              <a:t>TECHNICAL SEO | REPORT</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776922" y="1028700"/>
            <a:ext cx="8008958" cy="8008958"/>
            <a:chOff x="0" y="0"/>
            <a:chExt cx="6350000" cy="6350000"/>
          </a:xfrm>
        </p:grpSpPr>
        <p:sp>
          <p:nvSpPr>
            <p:cNvPr id="3" name="Freeform 3"/>
            <p:cNvSpPr/>
            <p:nvPr/>
          </p:nvSpPr>
          <p:spPr>
            <a:xfrm>
              <a:off x="0" y="0"/>
              <a:ext cx="6351270" cy="6351270"/>
            </a:xfrm>
            <a:custGeom>
              <a:avLst/>
              <a:gdLst/>
              <a:ahLst/>
              <a:cxnLst/>
              <a:rect l="l" t="t" r="r" b="b"/>
              <a:pathLst>
                <a:path w="6351270" h="6351270">
                  <a:moveTo>
                    <a:pt x="3175000" y="1963420"/>
                  </a:moveTo>
                  <a:lnTo>
                    <a:pt x="3425190" y="0"/>
                  </a:lnTo>
                  <a:lnTo>
                    <a:pt x="3364230" y="1978660"/>
                  </a:lnTo>
                  <a:lnTo>
                    <a:pt x="3917950" y="78740"/>
                  </a:lnTo>
                  <a:lnTo>
                    <a:pt x="3548380" y="2023110"/>
                  </a:lnTo>
                  <a:lnTo>
                    <a:pt x="4392930" y="232410"/>
                  </a:lnTo>
                  <a:lnTo>
                    <a:pt x="3724910" y="2095500"/>
                  </a:lnTo>
                  <a:lnTo>
                    <a:pt x="4838700" y="459740"/>
                  </a:lnTo>
                  <a:lnTo>
                    <a:pt x="3886200" y="2194560"/>
                  </a:lnTo>
                  <a:lnTo>
                    <a:pt x="5243830" y="753110"/>
                  </a:lnTo>
                  <a:lnTo>
                    <a:pt x="4032250" y="2317750"/>
                  </a:lnTo>
                  <a:lnTo>
                    <a:pt x="5596890" y="1106170"/>
                  </a:lnTo>
                  <a:lnTo>
                    <a:pt x="4155440" y="2462530"/>
                  </a:lnTo>
                  <a:lnTo>
                    <a:pt x="5890260" y="1511300"/>
                  </a:lnTo>
                  <a:lnTo>
                    <a:pt x="4254500" y="2625090"/>
                  </a:lnTo>
                  <a:lnTo>
                    <a:pt x="6117590" y="1955800"/>
                  </a:lnTo>
                  <a:lnTo>
                    <a:pt x="4328160" y="2800350"/>
                  </a:lnTo>
                  <a:lnTo>
                    <a:pt x="6272530" y="2430780"/>
                  </a:lnTo>
                  <a:lnTo>
                    <a:pt x="4372610" y="2984500"/>
                  </a:lnTo>
                  <a:lnTo>
                    <a:pt x="6351270" y="2923540"/>
                  </a:lnTo>
                  <a:lnTo>
                    <a:pt x="4386580" y="3175000"/>
                  </a:lnTo>
                  <a:lnTo>
                    <a:pt x="6350000" y="3425190"/>
                  </a:lnTo>
                  <a:lnTo>
                    <a:pt x="4371340" y="3364230"/>
                  </a:lnTo>
                  <a:lnTo>
                    <a:pt x="6271260" y="3917950"/>
                  </a:lnTo>
                  <a:lnTo>
                    <a:pt x="4326890" y="3548380"/>
                  </a:lnTo>
                  <a:lnTo>
                    <a:pt x="6117590" y="4394200"/>
                  </a:lnTo>
                  <a:lnTo>
                    <a:pt x="4254500" y="3724910"/>
                  </a:lnTo>
                  <a:lnTo>
                    <a:pt x="5890260" y="4838700"/>
                  </a:lnTo>
                  <a:lnTo>
                    <a:pt x="4155440" y="3886200"/>
                  </a:lnTo>
                  <a:lnTo>
                    <a:pt x="5596890" y="5242560"/>
                  </a:lnTo>
                  <a:lnTo>
                    <a:pt x="4032250" y="4030980"/>
                  </a:lnTo>
                  <a:lnTo>
                    <a:pt x="5243830" y="5595620"/>
                  </a:lnTo>
                  <a:lnTo>
                    <a:pt x="3887470" y="4155440"/>
                  </a:lnTo>
                  <a:lnTo>
                    <a:pt x="4839970" y="5890260"/>
                  </a:lnTo>
                  <a:lnTo>
                    <a:pt x="3724910" y="4254500"/>
                  </a:lnTo>
                  <a:lnTo>
                    <a:pt x="4394200" y="6117590"/>
                  </a:lnTo>
                  <a:lnTo>
                    <a:pt x="3549650" y="4328160"/>
                  </a:lnTo>
                  <a:lnTo>
                    <a:pt x="3919220" y="6272530"/>
                  </a:lnTo>
                  <a:lnTo>
                    <a:pt x="3365500" y="4372610"/>
                  </a:lnTo>
                  <a:lnTo>
                    <a:pt x="3426460" y="6351270"/>
                  </a:lnTo>
                  <a:lnTo>
                    <a:pt x="3175000" y="4386580"/>
                  </a:lnTo>
                  <a:lnTo>
                    <a:pt x="2924810" y="6350000"/>
                  </a:lnTo>
                  <a:lnTo>
                    <a:pt x="2985770" y="4371340"/>
                  </a:lnTo>
                  <a:lnTo>
                    <a:pt x="2432050" y="6271260"/>
                  </a:lnTo>
                  <a:lnTo>
                    <a:pt x="2801620" y="4326890"/>
                  </a:lnTo>
                  <a:lnTo>
                    <a:pt x="1955800" y="6117590"/>
                  </a:lnTo>
                  <a:lnTo>
                    <a:pt x="2625090" y="4254500"/>
                  </a:lnTo>
                  <a:lnTo>
                    <a:pt x="1511300" y="5890260"/>
                  </a:lnTo>
                  <a:lnTo>
                    <a:pt x="2462530" y="4155440"/>
                  </a:lnTo>
                  <a:lnTo>
                    <a:pt x="1106170" y="5596890"/>
                  </a:lnTo>
                  <a:lnTo>
                    <a:pt x="2317750" y="4032250"/>
                  </a:lnTo>
                  <a:lnTo>
                    <a:pt x="753110" y="5243830"/>
                  </a:lnTo>
                  <a:lnTo>
                    <a:pt x="2194560" y="3887470"/>
                  </a:lnTo>
                  <a:lnTo>
                    <a:pt x="459740" y="4838700"/>
                  </a:lnTo>
                  <a:lnTo>
                    <a:pt x="2095500" y="3724910"/>
                  </a:lnTo>
                  <a:lnTo>
                    <a:pt x="232410" y="4394200"/>
                  </a:lnTo>
                  <a:lnTo>
                    <a:pt x="2023110" y="3549650"/>
                  </a:lnTo>
                  <a:lnTo>
                    <a:pt x="78740" y="3917950"/>
                  </a:lnTo>
                  <a:lnTo>
                    <a:pt x="1978660" y="3364230"/>
                  </a:lnTo>
                  <a:lnTo>
                    <a:pt x="0" y="3425190"/>
                  </a:lnTo>
                  <a:lnTo>
                    <a:pt x="1963420" y="3175000"/>
                  </a:lnTo>
                  <a:lnTo>
                    <a:pt x="0" y="2924810"/>
                  </a:lnTo>
                  <a:lnTo>
                    <a:pt x="1978660" y="2985770"/>
                  </a:lnTo>
                  <a:lnTo>
                    <a:pt x="78740" y="2432050"/>
                  </a:lnTo>
                  <a:lnTo>
                    <a:pt x="2023110" y="2801620"/>
                  </a:lnTo>
                  <a:lnTo>
                    <a:pt x="232410" y="1955800"/>
                  </a:lnTo>
                  <a:lnTo>
                    <a:pt x="2095500" y="2625090"/>
                  </a:lnTo>
                  <a:lnTo>
                    <a:pt x="459740" y="1511300"/>
                  </a:lnTo>
                  <a:lnTo>
                    <a:pt x="2194560" y="2462530"/>
                  </a:lnTo>
                  <a:lnTo>
                    <a:pt x="753110" y="1106170"/>
                  </a:lnTo>
                  <a:lnTo>
                    <a:pt x="2317750" y="2317750"/>
                  </a:lnTo>
                  <a:lnTo>
                    <a:pt x="1106170" y="753110"/>
                  </a:lnTo>
                  <a:lnTo>
                    <a:pt x="2462530" y="2194560"/>
                  </a:lnTo>
                  <a:lnTo>
                    <a:pt x="1511300" y="459740"/>
                  </a:lnTo>
                  <a:lnTo>
                    <a:pt x="2625090" y="2095500"/>
                  </a:lnTo>
                  <a:lnTo>
                    <a:pt x="1955800" y="232410"/>
                  </a:lnTo>
                  <a:lnTo>
                    <a:pt x="2800350" y="2023110"/>
                  </a:lnTo>
                  <a:lnTo>
                    <a:pt x="2432050" y="78740"/>
                  </a:lnTo>
                  <a:lnTo>
                    <a:pt x="2985770" y="1978660"/>
                  </a:lnTo>
                  <a:lnTo>
                    <a:pt x="2924810" y="0"/>
                  </a:lnTo>
                  <a:lnTo>
                    <a:pt x="3175000" y="1963420"/>
                  </a:lnTo>
                  <a:close/>
                </a:path>
              </a:pathLst>
            </a:custGeom>
            <a:solidFill>
              <a:srgbClr val="BF2222">
                <a:alpha val="9804"/>
              </a:srgbClr>
            </a:solidFill>
            <a:ln w="12700">
              <a:noFill/>
            </a:ln>
          </p:spPr>
        </p:sp>
      </p:grpSp>
      <p:sp>
        <p:nvSpPr>
          <p:cNvPr id="4" name="TextBox 4"/>
          <p:cNvSpPr txBox="1"/>
          <p:nvPr/>
        </p:nvSpPr>
        <p:spPr>
          <a:xfrm>
            <a:off x="1081832" y="9449784"/>
            <a:ext cx="3699570" cy="235903"/>
          </a:xfrm>
          <a:prstGeom prst="rect">
            <a:avLst/>
          </a:prstGeom>
        </p:spPr>
        <p:txBody>
          <a:bodyPr lIns="0" tIns="0" rIns="0" bIns="0" rtlCol="0" anchor="t">
            <a:spAutoFit/>
          </a:bodyPr>
          <a:lstStyle/>
          <a:p>
            <a:pPr algn="ctr">
              <a:lnSpc>
                <a:spcPts val="1959"/>
              </a:lnSpc>
              <a:spcBef>
                <a:spcPct val="0"/>
              </a:spcBef>
            </a:pPr>
            <a:r>
              <a:rPr lang="en-US" sz="1400" spc="168">
                <a:solidFill>
                  <a:srgbClr val="F5F5EF"/>
                </a:solidFill>
                <a:latin typeface="HK Grotesk Light"/>
              </a:rPr>
              <a:t>SOCIAL MEDIA | QUARTERLY REPORT</a:t>
            </a:r>
          </a:p>
        </p:txBody>
      </p:sp>
      <p:grpSp>
        <p:nvGrpSpPr>
          <p:cNvPr id="5" name="Group 5"/>
          <p:cNvGrpSpPr/>
          <p:nvPr/>
        </p:nvGrpSpPr>
        <p:grpSpPr>
          <a:xfrm>
            <a:off x="0" y="8889740"/>
            <a:ext cx="18288000" cy="1411968"/>
            <a:chOff x="0" y="0"/>
            <a:chExt cx="6186311" cy="477629"/>
          </a:xfrm>
        </p:grpSpPr>
        <p:sp>
          <p:nvSpPr>
            <p:cNvPr id="6" name="Freeform 6"/>
            <p:cNvSpPr/>
            <p:nvPr/>
          </p:nvSpPr>
          <p:spPr>
            <a:xfrm>
              <a:off x="0" y="0"/>
              <a:ext cx="6186311" cy="477629"/>
            </a:xfrm>
            <a:custGeom>
              <a:avLst/>
              <a:gdLst/>
              <a:ahLst/>
              <a:cxnLst/>
              <a:rect l="l" t="t" r="r" b="b"/>
              <a:pathLst>
                <a:path w="6186311" h="477629">
                  <a:moveTo>
                    <a:pt x="0" y="0"/>
                  </a:moveTo>
                  <a:lnTo>
                    <a:pt x="6186311" y="0"/>
                  </a:lnTo>
                  <a:lnTo>
                    <a:pt x="6186311" y="477629"/>
                  </a:lnTo>
                  <a:lnTo>
                    <a:pt x="0" y="477629"/>
                  </a:lnTo>
                  <a:close/>
                </a:path>
              </a:pathLst>
            </a:custGeom>
            <a:solidFill>
              <a:srgbClr val="272932"/>
            </a:solidFill>
          </p:spPr>
        </p:sp>
      </p:grpSp>
      <p:grpSp>
        <p:nvGrpSpPr>
          <p:cNvPr id="10" name="Group 10"/>
          <p:cNvGrpSpPr/>
          <p:nvPr/>
        </p:nvGrpSpPr>
        <p:grpSpPr>
          <a:xfrm>
            <a:off x="1962653" y="4080321"/>
            <a:ext cx="5637496" cy="1830577"/>
            <a:chOff x="0" y="0"/>
            <a:chExt cx="7516661" cy="2440769"/>
          </a:xfrm>
        </p:grpSpPr>
        <p:sp>
          <p:nvSpPr>
            <p:cNvPr id="11" name="TextBox 11"/>
            <p:cNvSpPr txBox="1"/>
            <p:nvPr/>
          </p:nvSpPr>
          <p:spPr>
            <a:xfrm>
              <a:off x="0" y="0"/>
              <a:ext cx="7516661" cy="1290432"/>
            </a:xfrm>
            <a:prstGeom prst="rect">
              <a:avLst/>
            </a:prstGeom>
          </p:spPr>
          <p:txBody>
            <a:bodyPr lIns="0" tIns="0" rIns="0" bIns="0" rtlCol="0" anchor="t">
              <a:spAutoFit/>
            </a:bodyPr>
            <a:lstStyle/>
            <a:p>
              <a:pPr marL="0" lvl="0" indent="0" algn="ctr">
                <a:lnSpc>
                  <a:spcPts val="7744"/>
                </a:lnSpc>
                <a:spcBef>
                  <a:spcPct val="0"/>
                </a:spcBef>
              </a:pPr>
              <a:r>
                <a:rPr lang="en-US" sz="6400">
                  <a:solidFill>
                    <a:srgbClr val="242323"/>
                  </a:solidFill>
                  <a:latin typeface="Cormorant Garamond Bold"/>
                </a:rPr>
                <a:t>My Suggestions</a:t>
              </a:r>
            </a:p>
          </p:txBody>
        </p:sp>
        <p:sp>
          <p:nvSpPr>
            <p:cNvPr id="12" name="TextBox 12"/>
            <p:cNvSpPr txBox="1"/>
            <p:nvPr/>
          </p:nvSpPr>
          <p:spPr>
            <a:xfrm>
              <a:off x="0" y="1645114"/>
              <a:ext cx="7516661" cy="795655"/>
            </a:xfrm>
            <a:prstGeom prst="rect">
              <a:avLst/>
            </a:prstGeom>
          </p:spPr>
          <p:txBody>
            <a:bodyPr lIns="0" tIns="0" rIns="0" bIns="0" rtlCol="0" anchor="t">
              <a:spAutoFit/>
            </a:bodyPr>
            <a:lstStyle/>
            <a:p>
              <a:pPr marL="0" lvl="0" indent="0" algn="ctr">
                <a:lnSpc>
                  <a:spcPts val="5040"/>
                </a:lnSpc>
                <a:spcBef>
                  <a:spcPct val="0"/>
                </a:spcBef>
              </a:pPr>
              <a:r>
                <a:rPr lang="en-US" sz="3600" u="none">
                  <a:solidFill>
                    <a:srgbClr val="0F0E0C"/>
                  </a:solidFill>
                  <a:latin typeface="Cormorant Garamond Medium Bold"/>
                </a:rPr>
                <a:t>STRATEGIC PLAN</a:t>
              </a:r>
            </a:p>
          </p:txBody>
        </p:sp>
      </p:grpSp>
      <p:sp>
        <p:nvSpPr>
          <p:cNvPr id="13" name="TextBox 13"/>
          <p:cNvSpPr txBox="1"/>
          <p:nvPr/>
        </p:nvSpPr>
        <p:spPr>
          <a:xfrm>
            <a:off x="1028700" y="9442640"/>
            <a:ext cx="2992636" cy="273685"/>
          </a:xfrm>
          <a:prstGeom prst="rect">
            <a:avLst/>
          </a:prstGeom>
        </p:spPr>
        <p:txBody>
          <a:bodyPr lIns="0" tIns="0" rIns="0" bIns="0" rtlCol="0" anchor="t">
            <a:spAutoFit/>
          </a:bodyPr>
          <a:lstStyle/>
          <a:p>
            <a:pPr algn="ctr">
              <a:lnSpc>
                <a:spcPts val="2239"/>
              </a:lnSpc>
              <a:spcBef>
                <a:spcPct val="0"/>
              </a:spcBef>
            </a:pPr>
            <a:r>
              <a:rPr lang="en-US" sz="1599" spc="191">
                <a:solidFill>
                  <a:srgbClr val="F5F5EF"/>
                </a:solidFill>
                <a:latin typeface="HK Grotesk Light"/>
              </a:rPr>
              <a:t>TECHNICAL SEO | REPORT</a:t>
            </a:r>
          </a:p>
        </p:txBody>
      </p:sp>
      <p:sp>
        <p:nvSpPr>
          <p:cNvPr id="14" name="TextBox 14"/>
          <p:cNvSpPr txBox="1"/>
          <p:nvPr/>
        </p:nvSpPr>
        <p:spPr>
          <a:xfrm>
            <a:off x="9257739" y="1421936"/>
            <a:ext cx="8253339" cy="6896718"/>
          </a:xfrm>
          <a:prstGeom prst="rect">
            <a:avLst/>
          </a:prstGeom>
        </p:spPr>
        <p:txBody>
          <a:bodyPr lIns="0" tIns="0" rIns="0" bIns="0" rtlCol="0" anchor="t">
            <a:spAutoFit/>
          </a:bodyPr>
          <a:lstStyle/>
          <a:p>
            <a:pPr marL="561481" lvl="1" indent="-280741">
              <a:lnSpc>
                <a:spcPts val="3640"/>
              </a:lnSpc>
              <a:buFont typeface="Arial"/>
              <a:buChar char="•"/>
            </a:pPr>
            <a:r>
              <a:rPr lang="en-US" sz="2600" dirty="0">
                <a:solidFill>
                  <a:srgbClr val="242323"/>
                </a:solidFill>
                <a:latin typeface="Calibri (MS)"/>
              </a:rPr>
              <a:t>You should complete all the On-page work 100% as Google always prefers websites that are fully optimized</a:t>
            </a:r>
          </a:p>
          <a:p>
            <a:pPr marL="561481" lvl="1" indent="-280741">
              <a:lnSpc>
                <a:spcPts val="3640"/>
              </a:lnSpc>
              <a:buFont typeface="Arial"/>
              <a:buChar char="•"/>
            </a:pPr>
            <a:r>
              <a:rPr lang="en-US" sz="2600" dirty="0">
                <a:solidFill>
                  <a:srgbClr val="242323"/>
                </a:solidFill>
                <a:latin typeface="Calibri (MS)"/>
              </a:rPr>
              <a:t>Your website UI/UX should be corrected. </a:t>
            </a:r>
          </a:p>
          <a:p>
            <a:pPr marL="561481" lvl="1" indent="-280741">
              <a:lnSpc>
                <a:spcPts val="3640"/>
              </a:lnSpc>
              <a:buFont typeface="Arial"/>
              <a:buChar char="•"/>
            </a:pPr>
            <a:r>
              <a:rPr lang="en-US" sz="2600" dirty="0">
                <a:solidFill>
                  <a:srgbClr val="242323"/>
                </a:solidFill>
                <a:latin typeface="Calibri (MS)"/>
              </a:rPr>
              <a:t>The content should have your keywords so that Google can know what you are and what is your site for.</a:t>
            </a:r>
          </a:p>
          <a:p>
            <a:pPr marL="561481" lvl="1" indent="-280741">
              <a:lnSpc>
                <a:spcPts val="3640"/>
              </a:lnSpc>
              <a:buFont typeface="Arial"/>
              <a:buChar char="•"/>
            </a:pPr>
            <a:r>
              <a:rPr lang="en-US" sz="2600" dirty="0">
                <a:solidFill>
                  <a:srgbClr val="242323"/>
                </a:solidFill>
                <a:latin typeface="Calibri (MS)"/>
              </a:rPr>
              <a:t>Your website should be error-free.</a:t>
            </a:r>
          </a:p>
          <a:p>
            <a:pPr marL="561481" lvl="1" indent="-280741">
              <a:lnSpc>
                <a:spcPts val="3640"/>
              </a:lnSpc>
              <a:buFont typeface="Arial"/>
              <a:buChar char="•"/>
            </a:pPr>
            <a:r>
              <a:rPr lang="en-US" sz="2600" dirty="0">
                <a:solidFill>
                  <a:srgbClr val="242323"/>
                </a:solidFill>
                <a:latin typeface="Calibri (MS)"/>
              </a:rPr>
              <a:t>By having your primary keywords on the meta title and description, in the H1 tag and subtitles, google can catch your site faster and can rank your site higher as it matches what the user is searching for</a:t>
            </a:r>
          </a:p>
          <a:p>
            <a:pPr marL="561481" lvl="1" indent="-280741">
              <a:lnSpc>
                <a:spcPts val="3640"/>
              </a:lnSpc>
              <a:buFont typeface="Arial"/>
              <a:buChar char="•"/>
            </a:pPr>
            <a:r>
              <a:rPr lang="en-US" sz="2600" dirty="0">
                <a:solidFill>
                  <a:srgbClr val="242323"/>
                </a:solidFill>
                <a:latin typeface="Calibri (MS)"/>
              </a:rPr>
              <a:t>Always add google analytics and search console codes on your website. You can keep a record of your website performance and check how many users visit your site.</a:t>
            </a:r>
          </a:p>
          <a:p>
            <a:pPr marL="561481" lvl="1" indent="-280741">
              <a:lnSpc>
                <a:spcPts val="3640"/>
              </a:lnSpc>
              <a:buFont typeface="Arial"/>
              <a:buChar char="•"/>
            </a:pPr>
            <a:r>
              <a:rPr lang="en-US" sz="2600" dirty="0">
                <a:solidFill>
                  <a:srgbClr val="242323"/>
                </a:solidFill>
                <a:latin typeface="Calibri (MS)"/>
              </a:rPr>
              <a:t>Your website speed is slow, the page speed score should be at least 80 and above.</a:t>
            </a:r>
          </a:p>
        </p:txBody>
      </p:sp>
      <p:sp>
        <p:nvSpPr>
          <p:cNvPr id="16" name="Freeform 8">
            <a:extLst>
              <a:ext uri="{FF2B5EF4-FFF2-40B4-BE49-F238E27FC236}">
                <a16:creationId xmlns:a16="http://schemas.microsoft.com/office/drawing/2014/main" id="{B8FE5BB2-DBC6-4A24-B3EC-A16022A3AF8B}"/>
              </a:ext>
            </a:extLst>
          </p:cNvPr>
          <p:cNvSpPr/>
          <p:nvPr/>
        </p:nvSpPr>
        <p:spPr>
          <a:xfrm>
            <a:off x="9795662" y="260626"/>
            <a:ext cx="7264370" cy="768074"/>
          </a:xfrm>
          <a:custGeom>
            <a:avLst/>
            <a:gdLst/>
            <a:ahLst/>
            <a:cxnLst/>
            <a:rect l="l" t="t" r="r" b="b"/>
            <a:pathLst>
              <a:path w="1913250" h="202291">
                <a:moveTo>
                  <a:pt x="0" y="0"/>
                </a:moveTo>
                <a:lnTo>
                  <a:pt x="1913250" y="0"/>
                </a:lnTo>
                <a:lnTo>
                  <a:pt x="1913250" y="202291"/>
                </a:lnTo>
                <a:lnTo>
                  <a:pt x="0" y="202291"/>
                </a:lnTo>
                <a:close/>
              </a:path>
            </a:pathLst>
          </a:custGeom>
          <a:solidFill>
            <a:srgbClr val="8F0000"/>
          </a:solidFill>
        </p:spPr>
        <p:txBody>
          <a:bodyPr/>
          <a:lstStyle/>
          <a:p>
            <a:endParaRPr lang="en-US" dirty="0"/>
          </a:p>
        </p:txBody>
      </p:sp>
      <p:sp>
        <p:nvSpPr>
          <p:cNvPr id="18" name="TextBox 12">
            <a:extLst>
              <a:ext uri="{FF2B5EF4-FFF2-40B4-BE49-F238E27FC236}">
                <a16:creationId xmlns:a16="http://schemas.microsoft.com/office/drawing/2014/main" id="{20C58992-8FFD-4F4C-81DB-F51AA0E95945}"/>
              </a:ext>
            </a:extLst>
          </p:cNvPr>
          <p:cNvSpPr txBox="1"/>
          <p:nvPr/>
        </p:nvSpPr>
        <p:spPr>
          <a:xfrm>
            <a:off x="10222108" y="338585"/>
            <a:ext cx="6324600" cy="612155"/>
          </a:xfrm>
          <a:prstGeom prst="rect">
            <a:avLst/>
          </a:prstGeom>
        </p:spPr>
        <p:txBody>
          <a:bodyPr wrap="square" lIns="0" tIns="0" rIns="0" bIns="0" rtlCol="0" anchor="t">
            <a:spAutoFit/>
          </a:bodyPr>
          <a:lstStyle/>
          <a:p>
            <a:pPr marL="0" lvl="0" indent="0" algn="ctr">
              <a:lnSpc>
                <a:spcPts val="5040"/>
              </a:lnSpc>
              <a:spcBef>
                <a:spcPct val="0"/>
              </a:spcBef>
            </a:pPr>
            <a:r>
              <a:rPr lang="en-US" sz="3600" b="1" u="none" dirty="0">
                <a:solidFill>
                  <a:schemeClr val="bg1"/>
                </a:solidFill>
                <a:latin typeface="Cormorant Garamond Medium Bold"/>
              </a:rPr>
              <a:t>STRATEGIC PLAN- ONPAGE</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776922" y="1028700"/>
            <a:ext cx="8008958" cy="8008958"/>
            <a:chOff x="0" y="0"/>
            <a:chExt cx="6350000" cy="6350000"/>
          </a:xfrm>
        </p:grpSpPr>
        <p:sp>
          <p:nvSpPr>
            <p:cNvPr id="3" name="Freeform 3"/>
            <p:cNvSpPr/>
            <p:nvPr/>
          </p:nvSpPr>
          <p:spPr>
            <a:xfrm>
              <a:off x="0" y="0"/>
              <a:ext cx="6351270" cy="6351270"/>
            </a:xfrm>
            <a:custGeom>
              <a:avLst/>
              <a:gdLst/>
              <a:ahLst/>
              <a:cxnLst/>
              <a:rect l="l" t="t" r="r" b="b"/>
              <a:pathLst>
                <a:path w="6351270" h="6351270">
                  <a:moveTo>
                    <a:pt x="3175000" y="1963420"/>
                  </a:moveTo>
                  <a:lnTo>
                    <a:pt x="3425190" y="0"/>
                  </a:lnTo>
                  <a:lnTo>
                    <a:pt x="3364230" y="1978660"/>
                  </a:lnTo>
                  <a:lnTo>
                    <a:pt x="3917950" y="78740"/>
                  </a:lnTo>
                  <a:lnTo>
                    <a:pt x="3548380" y="2023110"/>
                  </a:lnTo>
                  <a:lnTo>
                    <a:pt x="4392930" y="232410"/>
                  </a:lnTo>
                  <a:lnTo>
                    <a:pt x="3724910" y="2095500"/>
                  </a:lnTo>
                  <a:lnTo>
                    <a:pt x="4838700" y="459740"/>
                  </a:lnTo>
                  <a:lnTo>
                    <a:pt x="3886200" y="2194560"/>
                  </a:lnTo>
                  <a:lnTo>
                    <a:pt x="5243830" y="753110"/>
                  </a:lnTo>
                  <a:lnTo>
                    <a:pt x="4032250" y="2317750"/>
                  </a:lnTo>
                  <a:lnTo>
                    <a:pt x="5596890" y="1106170"/>
                  </a:lnTo>
                  <a:lnTo>
                    <a:pt x="4155440" y="2462530"/>
                  </a:lnTo>
                  <a:lnTo>
                    <a:pt x="5890260" y="1511300"/>
                  </a:lnTo>
                  <a:lnTo>
                    <a:pt x="4254500" y="2625090"/>
                  </a:lnTo>
                  <a:lnTo>
                    <a:pt x="6117590" y="1955800"/>
                  </a:lnTo>
                  <a:lnTo>
                    <a:pt x="4328160" y="2800350"/>
                  </a:lnTo>
                  <a:lnTo>
                    <a:pt x="6272530" y="2430780"/>
                  </a:lnTo>
                  <a:lnTo>
                    <a:pt x="4372610" y="2984500"/>
                  </a:lnTo>
                  <a:lnTo>
                    <a:pt x="6351270" y="2923540"/>
                  </a:lnTo>
                  <a:lnTo>
                    <a:pt x="4386580" y="3175000"/>
                  </a:lnTo>
                  <a:lnTo>
                    <a:pt x="6350000" y="3425190"/>
                  </a:lnTo>
                  <a:lnTo>
                    <a:pt x="4371340" y="3364230"/>
                  </a:lnTo>
                  <a:lnTo>
                    <a:pt x="6271260" y="3917950"/>
                  </a:lnTo>
                  <a:lnTo>
                    <a:pt x="4326890" y="3548380"/>
                  </a:lnTo>
                  <a:lnTo>
                    <a:pt x="6117590" y="4394200"/>
                  </a:lnTo>
                  <a:lnTo>
                    <a:pt x="4254500" y="3724910"/>
                  </a:lnTo>
                  <a:lnTo>
                    <a:pt x="5890260" y="4838700"/>
                  </a:lnTo>
                  <a:lnTo>
                    <a:pt x="4155440" y="3886200"/>
                  </a:lnTo>
                  <a:lnTo>
                    <a:pt x="5596890" y="5242560"/>
                  </a:lnTo>
                  <a:lnTo>
                    <a:pt x="4032250" y="4030980"/>
                  </a:lnTo>
                  <a:lnTo>
                    <a:pt x="5243830" y="5595620"/>
                  </a:lnTo>
                  <a:lnTo>
                    <a:pt x="3887470" y="4155440"/>
                  </a:lnTo>
                  <a:lnTo>
                    <a:pt x="4839970" y="5890260"/>
                  </a:lnTo>
                  <a:lnTo>
                    <a:pt x="3724910" y="4254500"/>
                  </a:lnTo>
                  <a:lnTo>
                    <a:pt x="4394200" y="6117590"/>
                  </a:lnTo>
                  <a:lnTo>
                    <a:pt x="3549650" y="4328160"/>
                  </a:lnTo>
                  <a:lnTo>
                    <a:pt x="3919220" y="6272530"/>
                  </a:lnTo>
                  <a:lnTo>
                    <a:pt x="3365500" y="4372610"/>
                  </a:lnTo>
                  <a:lnTo>
                    <a:pt x="3426460" y="6351270"/>
                  </a:lnTo>
                  <a:lnTo>
                    <a:pt x="3175000" y="4386580"/>
                  </a:lnTo>
                  <a:lnTo>
                    <a:pt x="2924810" y="6350000"/>
                  </a:lnTo>
                  <a:lnTo>
                    <a:pt x="2985770" y="4371340"/>
                  </a:lnTo>
                  <a:lnTo>
                    <a:pt x="2432050" y="6271260"/>
                  </a:lnTo>
                  <a:lnTo>
                    <a:pt x="2801620" y="4326890"/>
                  </a:lnTo>
                  <a:lnTo>
                    <a:pt x="1955800" y="6117590"/>
                  </a:lnTo>
                  <a:lnTo>
                    <a:pt x="2625090" y="4254500"/>
                  </a:lnTo>
                  <a:lnTo>
                    <a:pt x="1511300" y="5890260"/>
                  </a:lnTo>
                  <a:lnTo>
                    <a:pt x="2462530" y="4155440"/>
                  </a:lnTo>
                  <a:lnTo>
                    <a:pt x="1106170" y="5596890"/>
                  </a:lnTo>
                  <a:lnTo>
                    <a:pt x="2317750" y="4032250"/>
                  </a:lnTo>
                  <a:lnTo>
                    <a:pt x="753110" y="5243830"/>
                  </a:lnTo>
                  <a:lnTo>
                    <a:pt x="2194560" y="3887470"/>
                  </a:lnTo>
                  <a:lnTo>
                    <a:pt x="459740" y="4838700"/>
                  </a:lnTo>
                  <a:lnTo>
                    <a:pt x="2095500" y="3724910"/>
                  </a:lnTo>
                  <a:lnTo>
                    <a:pt x="232410" y="4394200"/>
                  </a:lnTo>
                  <a:lnTo>
                    <a:pt x="2023110" y="3549650"/>
                  </a:lnTo>
                  <a:lnTo>
                    <a:pt x="78740" y="3917950"/>
                  </a:lnTo>
                  <a:lnTo>
                    <a:pt x="1978660" y="3364230"/>
                  </a:lnTo>
                  <a:lnTo>
                    <a:pt x="0" y="3425190"/>
                  </a:lnTo>
                  <a:lnTo>
                    <a:pt x="1963420" y="3175000"/>
                  </a:lnTo>
                  <a:lnTo>
                    <a:pt x="0" y="2924810"/>
                  </a:lnTo>
                  <a:lnTo>
                    <a:pt x="1978660" y="2985770"/>
                  </a:lnTo>
                  <a:lnTo>
                    <a:pt x="78740" y="2432050"/>
                  </a:lnTo>
                  <a:lnTo>
                    <a:pt x="2023110" y="2801620"/>
                  </a:lnTo>
                  <a:lnTo>
                    <a:pt x="232410" y="1955800"/>
                  </a:lnTo>
                  <a:lnTo>
                    <a:pt x="2095500" y="2625090"/>
                  </a:lnTo>
                  <a:lnTo>
                    <a:pt x="459740" y="1511300"/>
                  </a:lnTo>
                  <a:lnTo>
                    <a:pt x="2194560" y="2462530"/>
                  </a:lnTo>
                  <a:lnTo>
                    <a:pt x="753110" y="1106170"/>
                  </a:lnTo>
                  <a:lnTo>
                    <a:pt x="2317750" y="2317750"/>
                  </a:lnTo>
                  <a:lnTo>
                    <a:pt x="1106170" y="753110"/>
                  </a:lnTo>
                  <a:lnTo>
                    <a:pt x="2462530" y="2194560"/>
                  </a:lnTo>
                  <a:lnTo>
                    <a:pt x="1511300" y="459740"/>
                  </a:lnTo>
                  <a:lnTo>
                    <a:pt x="2625090" y="2095500"/>
                  </a:lnTo>
                  <a:lnTo>
                    <a:pt x="1955800" y="232410"/>
                  </a:lnTo>
                  <a:lnTo>
                    <a:pt x="2800350" y="2023110"/>
                  </a:lnTo>
                  <a:lnTo>
                    <a:pt x="2432050" y="78740"/>
                  </a:lnTo>
                  <a:lnTo>
                    <a:pt x="2985770" y="1978660"/>
                  </a:lnTo>
                  <a:lnTo>
                    <a:pt x="2924810" y="0"/>
                  </a:lnTo>
                  <a:lnTo>
                    <a:pt x="3175000" y="1963420"/>
                  </a:lnTo>
                  <a:close/>
                </a:path>
              </a:pathLst>
            </a:custGeom>
            <a:solidFill>
              <a:srgbClr val="BF2222">
                <a:alpha val="9804"/>
              </a:srgbClr>
            </a:solidFill>
            <a:ln w="12700">
              <a:noFill/>
            </a:ln>
          </p:spPr>
        </p:sp>
      </p:grpSp>
      <p:sp>
        <p:nvSpPr>
          <p:cNvPr id="4" name="TextBox 4"/>
          <p:cNvSpPr txBox="1"/>
          <p:nvPr/>
        </p:nvSpPr>
        <p:spPr>
          <a:xfrm>
            <a:off x="1081832" y="9449784"/>
            <a:ext cx="3699570" cy="235903"/>
          </a:xfrm>
          <a:prstGeom prst="rect">
            <a:avLst/>
          </a:prstGeom>
        </p:spPr>
        <p:txBody>
          <a:bodyPr lIns="0" tIns="0" rIns="0" bIns="0" rtlCol="0" anchor="t">
            <a:spAutoFit/>
          </a:bodyPr>
          <a:lstStyle/>
          <a:p>
            <a:pPr algn="ctr">
              <a:lnSpc>
                <a:spcPts val="1959"/>
              </a:lnSpc>
              <a:spcBef>
                <a:spcPct val="0"/>
              </a:spcBef>
            </a:pPr>
            <a:r>
              <a:rPr lang="en-US" sz="1400" spc="168">
                <a:solidFill>
                  <a:srgbClr val="F5F5EF"/>
                </a:solidFill>
                <a:latin typeface="HK Grotesk Light"/>
              </a:rPr>
              <a:t>SOCIAL MEDIA | QUARTERLY REPORT</a:t>
            </a:r>
          </a:p>
        </p:txBody>
      </p:sp>
      <p:grpSp>
        <p:nvGrpSpPr>
          <p:cNvPr id="5" name="Group 5"/>
          <p:cNvGrpSpPr/>
          <p:nvPr/>
        </p:nvGrpSpPr>
        <p:grpSpPr>
          <a:xfrm>
            <a:off x="0" y="8889740"/>
            <a:ext cx="18288000" cy="1411968"/>
            <a:chOff x="0" y="0"/>
            <a:chExt cx="6186311" cy="477629"/>
          </a:xfrm>
        </p:grpSpPr>
        <p:sp>
          <p:nvSpPr>
            <p:cNvPr id="6" name="Freeform 6"/>
            <p:cNvSpPr/>
            <p:nvPr/>
          </p:nvSpPr>
          <p:spPr>
            <a:xfrm>
              <a:off x="0" y="0"/>
              <a:ext cx="6186311" cy="477629"/>
            </a:xfrm>
            <a:custGeom>
              <a:avLst/>
              <a:gdLst/>
              <a:ahLst/>
              <a:cxnLst/>
              <a:rect l="l" t="t" r="r" b="b"/>
              <a:pathLst>
                <a:path w="6186311" h="477629">
                  <a:moveTo>
                    <a:pt x="0" y="0"/>
                  </a:moveTo>
                  <a:lnTo>
                    <a:pt x="6186311" y="0"/>
                  </a:lnTo>
                  <a:lnTo>
                    <a:pt x="6186311" y="477629"/>
                  </a:lnTo>
                  <a:lnTo>
                    <a:pt x="0" y="477629"/>
                  </a:lnTo>
                  <a:close/>
                </a:path>
              </a:pathLst>
            </a:custGeom>
            <a:solidFill>
              <a:srgbClr val="272932"/>
            </a:solidFill>
          </p:spPr>
        </p:sp>
      </p:grpSp>
      <p:grpSp>
        <p:nvGrpSpPr>
          <p:cNvPr id="7" name="Group 7"/>
          <p:cNvGrpSpPr/>
          <p:nvPr/>
        </p:nvGrpSpPr>
        <p:grpSpPr>
          <a:xfrm>
            <a:off x="1962653" y="4080321"/>
            <a:ext cx="5637496" cy="1830577"/>
            <a:chOff x="0" y="0"/>
            <a:chExt cx="7516661" cy="2440769"/>
          </a:xfrm>
        </p:grpSpPr>
        <p:sp>
          <p:nvSpPr>
            <p:cNvPr id="8" name="TextBox 8"/>
            <p:cNvSpPr txBox="1"/>
            <p:nvPr/>
          </p:nvSpPr>
          <p:spPr>
            <a:xfrm>
              <a:off x="0" y="0"/>
              <a:ext cx="7516661" cy="1290432"/>
            </a:xfrm>
            <a:prstGeom prst="rect">
              <a:avLst/>
            </a:prstGeom>
          </p:spPr>
          <p:txBody>
            <a:bodyPr lIns="0" tIns="0" rIns="0" bIns="0" rtlCol="0" anchor="t">
              <a:spAutoFit/>
            </a:bodyPr>
            <a:lstStyle/>
            <a:p>
              <a:pPr marL="0" lvl="0" indent="0" algn="ctr">
                <a:lnSpc>
                  <a:spcPts val="7744"/>
                </a:lnSpc>
                <a:spcBef>
                  <a:spcPct val="0"/>
                </a:spcBef>
              </a:pPr>
              <a:r>
                <a:rPr lang="en-US" sz="6400">
                  <a:solidFill>
                    <a:srgbClr val="242323"/>
                  </a:solidFill>
                  <a:latin typeface="Cormorant Garamond Bold"/>
                </a:rPr>
                <a:t>My Suggestions</a:t>
              </a:r>
            </a:p>
          </p:txBody>
        </p:sp>
        <p:sp>
          <p:nvSpPr>
            <p:cNvPr id="9" name="TextBox 9"/>
            <p:cNvSpPr txBox="1"/>
            <p:nvPr/>
          </p:nvSpPr>
          <p:spPr>
            <a:xfrm>
              <a:off x="0" y="1645114"/>
              <a:ext cx="7516661" cy="795655"/>
            </a:xfrm>
            <a:prstGeom prst="rect">
              <a:avLst/>
            </a:prstGeom>
          </p:spPr>
          <p:txBody>
            <a:bodyPr lIns="0" tIns="0" rIns="0" bIns="0" rtlCol="0" anchor="t">
              <a:spAutoFit/>
            </a:bodyPr>
            <a:lstStyle/>
            <a:p>
              <a:pPr marL="0" lvl="0" indent="0" algn="ctr">
                <a:lnSpc>
                  <a:spcPts val="5040"/>
                </a:lnSpc>
                <a:spcBef>
                  <a:spcPct val="0"/>
                </a:spcBef>
              </a:pPr>
              <a:r>
                <a:rPr lang="en-US" sz="3600" u="none">
                  <a:solidFill>
                    <a:srgbClr val="0F0E0C"/>
                  </a:solidFill>
                  <a:latin typeface="Cormorant Garamond Medium Bold"/>
                </a:rPr>
                <a:t>STRATEGIC PLAN</a:t>
              </a:r>
            </a:p>
          </p:txBody>
        </p:sp>
      </p:grpSp>
      <p:sp>
        <p:nvSpPr>
          <p:cNvPr id="10" name="TextBox 10"/>
          <p:cNvSpPr txBox="1"/>
          <p:nvPr/>
        </p:nvSpPr>
        <p:spPr>
          <a:xfrm>
            <a:off x="1028700" y="9442640"/>
            <a:ext cx="2992636" cy="273685"/>
          </a:xfrm>
          <a:prstGeom prst="rect">
            <a:avLst/>
          </a:prstGeom>
        </p:spPr>
        <p:txBody>
          <a:bodyPr lIns="0" tIns="0" rIns="0" bIns="0" rtlCol="0" anchor="t">
            <a:spAutoFit/>
          </a:bodyPr>
          <a:lstStyle/>
          <a:p>
            <a:pPr algn="ctr">
              <a:lnSpc>
                <a:spcPts val="2239"/>
              </a:lnSpc>
              <a:spcBef>
                <a:spcPct val="0"/>
              </a:spcBef>
            </a:pPr>
            <a:r>
              <a:rPr lang="en-US" sz="1599" spc="191">
                <a:solidFill>
                  <a:srgbClr val="F5F5EF"/>
                </a:solidFill>
                <a:latin typeface="HK Grotesk Light"/>
              </a:rPr>
              <a:t>TECHNICAL SEO | REPORT</a:t>
            </a:r>
          </a:p>
        </p:txBody>
      </p:sp>
      <p:grpSp>
        <p:nvGrpSpPr>
          <p:cNvPr id="11" name="Group 11"/>
          <p:cNvGrpSpPr/>
          <p:nvPr/>
        </p:nvGrpSpPr>
        <p:grpSpPr>
          <a:xfrm>
            <a:off x="10038033" y="819556"/>
            <a:ext cx="6706917" cy="646889"/>
            <a:chOff x="0" y="0"/>
            <a:chExt cx="1766431" cy="170374"/>
          </a:xfrm>
        </p:grpSpPr>
        <p:sp>
          <p:nvSpPr>
            <p:cNvPr id="12" name="Freeform 12"/>
            <p:cNvSpPr/>
            <p:nvPr/>
          </p:nvSpPr>
          <p:spPr>
            <a:xfrm>
              <a:off x="0" y="0"/>
              <a:ext cx="1766431" cy="170374"/>
            </a:xfrm>
            <a:custGeom>
              <a:avLst/>
              <a:gdLst/>
              <a:ahLst/>
              <a:cxnLst/>
              <a:rect l="l" t="t" r="r" b="b"/>
              <a:pathLst>
                <a:path w="1766431" h="170374">
                  <a:moveTo>
                    <a:pt x="0" y="0"/>
                  </a:moveTo>
                  <a:lnTo>
                    <a:pt x="1766431" y="0"/>
                  </a:lnTo>
                  <a:lnTo>
                    <a:pt x="1766431" y="170374"/>
                  </a:lnTo>
                  <a:lnTo>
                    <a:pt x="0" y="170374"/>
                  </a:lnTo>
                  <a:close/>
                </a:path>
              </a:pathLst>
            </a:custGeom>
            <a:solidFill>
              <a:srgbClr val="CF4B1B"/>
            </a:solidFill>
          </p:spPr>
        </p:sp>
        <p:sp>
          <p:nvSpPr>
            <p:cNvPr id="13" name="TextBox 13"/>
            <p:cNvSpPr txBox="1"/>
            <p:nvPr/>
          </p:nvSpPr>
          <p:spPr>
            <a:xfrm>
              <a:off x="0" y="-57150"/>
              <a:ext cx="812800" cy="869950"/>
            </a:xfrm>
            <a:prstGeom prst="rect">
              <a:avLst/>
            </a:prstGeom>
          </p:spPr>
          <p:txBody>
            <a:bodyPr lIns="50800" tIns="50800" rIns="50800" bIns="50800" rtlCol="0" anchor="ctr"/>
            <a:lstStyle/>
            <a:p>
              <a:pPr algn="ctr">
                <a:lnSpc>
                  <a:spcPts val="3499"/>
                </a:lnSpc>
              </a:pPr>
              <a:r>
                <a:rPr lang="en-US" sz="2499" spc="299">
                  <a:solidFill>
                    <a:srgbClr val="FFFFFF"/>
                  </a:solidFill>
                  <a:latin typeface="Alice"/>
                </a:rPr>
                <a:t>OFF-PAGE</a:t>
              </a:r>
            </a:p>
          </p:txBody>
        </p:sp>
      </p:grpSp>
      <p:sp>
        <p:nvSpPr>
          <p:cNvPr id="14" name="TextBox 14"/>
          <p:cNvSpPr txBox="1"/>
          <p:nvPr/>
        </p:nvSpPr>
        <p:spPr>
          <a:xfrm>
            <a:off x="10038033" y="1578475"/>
            <a:ext cx="6706917" cy="1446993"/>
          </a:xfrm>
          <a:prstGeom prst="rect">
            <a:avLst/>
          </a:prstGeom>
        </p:spPr>
        <p:txBody>
          <a:bodyPr lIns="0" tIns="0" rIns="0" bIns="0" rtlCol="0" anchor="t">
            <a:spAutoFit/>
          </a:bodyPr>
          <a:lstStyle/>
          <a:p>
            <a:pPr marL="573595" lvl="1" indent="-286798">
              <a:lnSpc>
                <a:spcPts val="3719"/>
              </a:lnSpc>
              <a:buFont typeface="Arial"/>
              <a:buChar char="•"/>
            </a:pPr>
            <a:r>
              <a:rPr lang="en-US" sz="2656" dirty="0">
                <a:solidFill>
                  <a:srgbClr val="242323"/>
                </a:solidFill>
                <a:latin typeface="Calibri (MS)"/>
              </a:rPr>
              <a:t>Make more backlinks</a:t>
            </a:r>
          </a:p>
          <a:p>
            <a:pPr marL="573595" lvl="1" indent="-286798">
              <a:lnSpc>
                <a:spcPts val="3719"/>
              </a:lnSpc>
              <a:buFont typeface="Arial"/>
              <a:buChar char="•"/>
            </a:pPr>
            <a:r>
              <a:rPr lang="en-US" sz="2656" dirty="0">
                <a:solidFill>
                  <a:srgbClr val="242323"/>
                </a:solidFill>
                <a:latin typeface="Calibri (MS)"/>
              </a:rPr>
              <a:t>Focus on high DA-PA sites for submissions</a:t>
            </a:r>
          </a:p>
          <a:p>
            <a:pPr marL="573595" lvl="1" indent="-286798">
              <a:lnSpc>
                <a:spcPts val="3719"/>
              </a:lnSpc>
              <a:buFont typeface="Arial"/>
              <a:buChar char="•"/>
            </a:pPr>
            <a:r>
              <a:rPr lang="en-US" sz="2656" dirty="0">
                <a:solidFill>
                  <a:srgbClr val="242323"/>
                </a:solidFill>
                <a:latin typeface="Calibri (MS)"/>
              </a:rPr>
              <a:t>increase the number of referring domains</a:t>
            </a:r>
          </a:p>
        </p:txBody>
      </p:sp>
      <p:grpSp>
        <p:nvGrpSpPr>
          <p:cNvPr id="15" name="Group 15"/>
          <p:cNvGrpSpPr/>
          <p:nvPr/>
        </p:nvGrpSpPr>
        <p:grpSpPr>
          <a:xfrm>
            <a:off x="10038033" y="3799377"/>
            <a:ext cx="6706917" cy="646889"/>
            <a:chOff x="0" y="0"/>
            <a:chExt cx="1766431" cy="170374"/>
          </a:xfrm>
        </p:grpSpPr>
        <p:sp>
          <p:nvSpPr>
            <p:cNvPr id="16" name="Freeform 16"/>
            <p:cNvSpPr/>
            <p:nvPr/>
          </p:nvSpPr>
          <p:spPr>
            <a:xfrm>
              <a:off x="0" y="0"/>
              <a:ext cx="1766431" cy="170374"/>
            </a:xfrm>
            <a:custGeom>
              <a:avLst/>
              <a:gdLst/>
              <a:ahLst/>
              <a:cxnLst/>
              <a:rect l="l" t="t" r="r" b="b"/>
              <a:pathLst>
                <a:path w="1766431" h="170374">
                  <a:moveTo>
                    <a:pt x="0" y="0"/>
                  </a:moveTo>
                  <a:lnTo>
                    <a:pt x="1766431" y="0"/>
                  </a:lnTo>
                  <a:lnTo>
                    <a:pt x="1766431" y="170374"/>
                  </a:lnTo>
                  <a:lnTo>
                    <a:pt x="0" y="170374"/>
                  </a:lnTo>
                  <a:close/>
                </a:path>
              </a:pathLst>
            </a:custGeom>
            <a:solidFill>
              <a:srgbClr val="CF7C1B"/>
            </a:solidFill>
          </p:spPr>
        </p:sp>
        <p:sp>
          <p:nvSpPr>
            <p:cNvPr id="17" name="TextBox 17"/>
            <p:cNvSpPr txBox="1"/>
            <p:nvPr/>
          </p:nvSpPr>
          <p:spPr>
            <a:xfrm>
              <a:off x="0" y="-57150"/>
              <a:ext cx="812800" cy="869950"/>
            </a:xfrm>
            <a:prstGeom prst="rect">
              <a:avLst/>
            </a:prstGeom>
          </p:spPr>
          <p:txBody>
            <a:bodyPr lIns="50800" tIns="50800" rIns="50800" bIns="50800" rtlCol="0" anchor="ctr"/>
            <a:lstStyle/>
            <a:p>
              <a:pPr algn="ctr">
                <a:lnSpc>
                  <a:spcPts val="3499"/>
                </a:lnSpc>
              </a:pPr>
              <a:r>
                <a:rPr lang="en-US" sz="2499" spc="299">
                  <a:solidFill>
                    <a:srgbClr val="FFFFFF"/>
                  </a:solidFill>
                  <a:latin typeface="Alice"/>
                </a:rPr>
                <a:t>TECHNICAL AUDIT</a:t>
              </a:r>
            </a:p>
          </p:txBody>
        </p:sp>
      </p:grpSp>
      <p:sp>
        <p:nvSpPr>
          <p:cNvPr id="18" name="TextBox 18"/>
          <p:cNvSpPr txBox="1"/>
          <p:nvPr/>
        </p:nvSpPr>
        <p:spPr>
          <a:xfrm>
            <a:off x="9575817" y="4653356"/>
            <a:ext cx="7631348" cy="3462475"/>
          </a:xfrm>
          <a:prstGeom prst="rect">
            <a:avLst/>
          </a:prstGeom>
        </p:spPr>
        <p:txBody>
          <a:bodyPr lIns="0" tIns="0" rIns="0" bIns="0" rtlCol="0" anchor="t">
            <a:spAutoFit/>
          </a:bodyPr>
          <a:lstStyle/>
          <a:p>
            <a:pPr marL="525090" lvl="1" indent="-262545">
              <a:lnSpc>
                <a:spcPts val="3404"/>
              </a:lnSpc>
              <a:buFont typeface="Arial"/>
              <a:buChar char="•"/>
            </a:pPr>
            <a:r>
              <a:rPr lang="en-US" sz="2432" dirty="0">
                <a:solidFill>
                  <a:srgbClr val="242323"/>
                </a:solidFill>
                <a:latin typeface="Calibri (MS)"/>
              </a:rPr>
              <a:t>The number of issues are high on your website, it needs to be solved as soon as possible.</a:t>
            </a:r>
          </a:p>
          <a:p>
            <a:pPr marL="525090" lvl="1" indent="-262545">
              <a:lnSpc>
                <a:spcPts val="3404"/>
              </a:lnSpc>
              <a:buFont typeface="Arial"/>
              <a:buChar char="•"/>
            </a:pPr>
            <a:r>
              <a:rPr lang="en-US" sz="2432" dirty="0">
                <a:solidFill>
                  <a:srgbClr val="242323"/>
                </a:solidFill>
                <a:latin typeface="Calibri (MS)"/>
              </a:rPr>
              <a:t>Your site health is moderate, recommended site health score is 92% and above.</a:t>
            </a:r>
          </a:p>
          <a:p>
            <a:pPr marL="525090" lvl="1" indent="-262545">
              <a:lnSpc>
                <a:spcPts val="3404"/>
              </a:lnSpc>
              <a:buFont typeface="Arial"/>
              <a:buChar char="•"/>
            </a:pPr>
            <a:r>
              <a:rPr lang="en-US" sz="2432" dirty="0">
                <a:solidFill>
                  <a:srgbClr val="242323"/>
                </a:solidFill>
                <a:latin typeface="Calibri (MS)"/>
              </a:rPr>
              <a:t>Solve all the errors, warnings and notices.</a:t>
            </a:r>
          </a:p>
          <a:p>
            <a:pPr marL="525090" lvl="1" indent="-262545">
              <a:lnSpc>
                <a:spcPts val="3404"/>
              </a:lnSpc>
              <a:buFont typeface="Arial"/>
              <a:buChar char="•"/>
            </a:pPr>
            <a:r>
              <a:rPr lang="en-US" sz="2432" dirty="0">
                <a:solidFill>
                  <a:srgbClr val="242323"/>
                </a:solidFill>
                <a:latin typeface="Calibri (MS)"/>
              </a:rPr>
              <a:t>Increase page load speed of your website on both mobile and desktop. </a:t>
            </a:r>
          </a:p>
          <a:p>
            <a:pPr marL="525090" lvl="1" indent="-262545">
              <a:lnSpc>
                <a:spcPts val="3404"/>
              </a:lnSpc>
              <a:buFont typeface="Arial"/>
              <a:buChar char="•"/>
            </a:pPr>
            <a:r>
              <a:rPr lang="en-US" sz="2432" dirty="0">
                <a:solidFill>
                  <a:srgbClr val="242323"/>
                </a:solidFill>
                <a:latin typeface="Calibri (MS)"/>
              </a:rPr>
              <a:t>Focus more on visibility and Position.</a:t>
            </a:r>
          </a:p>
        </p:txBody>
      </p:sp>
      <p:sp>
        <p:nvSpPr>
          <p:cNvPr id="19" name="TextBox 12"/>
          <p:cNvSpPr txBox="1"/>
          <p:nvPr/>
        </p:nvSpPr>
        <p:spPr>
          <a:xfrm>
            <a:off x="10229191" y="810564"/>
            <a:ext cx="6324600" cy="641201"/>
          </a:xfrm>
          <a:prstGeom prst="rect">
            <a:avLst/>
          </a:prstGeom>
        </p:spPr>
        <p:txBody>
          <a:bodyPr wrap="square" lIns="0" tIns="0" rIns="0" bIns="0" rtlCol="0" anchor="t">
            <a:spAutoFit/>
          </a:bodyPr>
          <a:lstStyle/>
          <a:p>
            <a:pPr marL="0" lvl="0" indent="0" algn="ctr">
              <a:lnSpc>
                <a:spcPts val="5040"/>
              </a:lnSpc>
              <a:spcBef>
                <a:spcPct val="0"/>
              </a:spcBef>
            </a:pPr>
            <a:r>
              <a:rPr lang="en-US" sz="3600" b="1" u="none" dirty="0">
                <a:solidFill>
                  <a:schemeClr val="bg1"/>
                </a:solidFill>
                <a:latin typeface="Cormorant Garamond Medium Bold"/>
              </a:rPr>
              <a:t>STRATEGIC PLAN- OFFPAGE</a:t>
            </a:r>
          </a:p>
        </p:txBody>
      </p:sp>
      <p:sp>
        <p:nvSpPr>
          <p:cNvPr id="20" name="TextBox 12"/>
          <p:cNvSpPr txBox="1"/>
          <p:nvPr/>
        </p:nvSpPr>
        <p:spPr>
          <a:xfrm>
            <a:off x="9850247" y="3801640"/>
            <a:ext cx="7324187" cy="612155"/>
          </a:xfrm>
          <a:prstGeom prst="rect">
            <a:avLst/>
          </a:prstGeom>
        </p:spPr>
        <p:txBody>
          <a:bodyPr wrap="square" lIns="0" tIns="0" rIns="0" bIns="0" rtlCol="0" anchor="t">
            <a:spAutoFit/>
          </a:bodyPr>
          <a:lstStyle/>
          <a:p>
            <a:pPr marL="0" lvl="0" indent="0" algn="ctr">
              <a:lnSpc>
                <a:spcPts val="5040"/>
              </a:lnSpc>
              <a:spcBef>
                <a:spcPct val="0"/>
              </a:spcBef>
            </a:pPr>
            <a:r>
              <a:rPr lang="en-US" sz="3200" b="1" u="none" dirty="0">
                <a:solidFill>
                  <a:schemeClr val="bg1"/>
                </a:solidFill>
                <a:latin typeface="Cormorant Garamond Medium Bold"/>
              </a:rPr>
              <a:t>STRATEGIC PLAN-TECHNICAL</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9152564" y="480249"/>
            <a:ext cx="8746732" cy="8746732"/>
            <a:chOff x="0" y="0"/>
            <a:chExt cx="5407660" cy="5407660"/>
          </a:xfrm>
        </p:grpSpPr>
        <p:sp>
          <p:nvSpPr>
            <p:cNvPr id="3" name="Freeform 3"/>
            <p:cNvSpPr/>
            <p:nvPr/>
          </p:nvSpPr>
          <p:spPr>
            <a:xfrm>
              <a:off x="0" y="0"/>
              <a:ext cx="5406390" cy="5406391"/>
            </a:xfrm>
            <a:custGeom>
              <a:avLst/>
              <a:gdLst/>
              <a:ahLst/>
              <a:cxnLst/>
              <a:rect l="l" t="t" r="r" b="b"/>
              <a:pathLst>
                <a:path w="5406390" h="5406391">
                  <a:moveTo>
                    <a:pt x="2703830" y="0"/>
                  </a:moveTo>
                  <a:lnTo>
                    <a:pt x="2815590" y="2001520"/>
                  </a:lnTo>
                  <a:lnTo>
                    <a:pt x="3539490" y="132080"/>
                  </a:lnTo>
                  <a:lnTo>
                    <a:pt x="3026410" y="2070100"/>
                  </a:lnTo>
                  <a:lnTo>
                    <a:pt x="4292600" y="516890"/>
                  </a:lnTo>
                  <a:lnTo>
                    <a:pt x="3205480" y="2202180"/>
                  </a:lnTo>
                  <a:lnTo>
                    <a:pt x="4890770" y="1115060"/>
                  </a:lnTo>
                  <a:lnTo>
                    <a:pt x="3336290" y="2381250"/>
                  </a:lnTo>
                  <a:lnTo>
                    <a:pt x="5274310" y="1868170"/>
                  </a:lnTo>
                  <a:lnTo>
                    <a:pt x="3404870" y="2592070"/>
                  </a:lnTo>
                  <a:lnTo>
                    <a:pt x="5406390" y="2703830"/>
                  </a:lnTo>
                  <a:lnTo>
                    <a:pt x="3404870" y="2815590"/>
                  </a:lnTo>
                  <a:lnTo>
                    <a:pt x="5274310" y="3539490"/>
                  </a:lnTo>
                  <a:lnTo>
                    <a:pt x="3336290" y="3026410"/>
                  </a:lnTo>
                  <a:lnTo>
                    <a:pt x="4890770" y="4292600"/>
                  </a:lnTo>
                  <a:lnTo>
                    <a:pt x="3205480" y="3205480"/>
                  </a:lnTo>
                  <a:lnTo>
                    <a:pt x="4292600" y="4890770"/>
                  </a:lnTo>
                  <a:lnTo>
                    <a:pt x="3026410" y="3336290"/>
                  </a:lnTo>
                  <a:lnTo>
                    <a:pt x="3539490" y="5274310"/>
                  </a:lnTo>
                  <a:lnTo>
                    <a:pt x="2815590" y="3404870"/>
                  </a:lnTo>
                  <a:lnTo>
                    <a:pt x="2703830" y="5406391"/>
                  </a:lnTo>
                  <a:lnTo>
                    <a:pt x="2592070" y="3404870"/>
                  </a:lnTo>
                  <a:lnTo>
                    <a:pt x="1868170" y="5274311"/>
                  </a:lnTo>
                  <a:lnTo>
                    <a:pt x="2381250" y="3336291"/>
                  </a:lnTo>
                  <a:lnTo>
                    <a:pt x="1115060" y="4890770"/>
                  </a:lnTo>
                  <a:lnTo>
                    <a:pt x="2202180" y="3205480"/>
                  </a:lnTo>
                  <a:lnTo>
                    <a:pt x="516890" y="4292600"/>
                  </a:lnTo>
                  <a:lnTo>
                    <a:pt x="2070100" y="3026410"/>
                  </a:lnTo>
                  <a:lnTo>
                    <a:pt x="132080" y="3539490"/>
                  </a:lnTo>
                  <a:lnTo>
                    <a:pt x="2001520" y="2815590"/>
                  </a:lnTo>
                  <a:lnTo>
                    <a:pt x="0" y="2703830"/>
                  </a:lnTo>
                  <a:lnTo>
                    <a:pt x="2001520" y="2592070"/>
                  </a:lnTo>
                  <a:lnTo>
                    <a:pt x="132080" y="1868170"/>
                  </a:lnTo>
                  <a:lnTo>
                    <a:pt x="2070100" y="2381250"/>
                  </a:lnTo>
                  <a:lnTo>
                    <a:pt x="516890" y="1115060"/>
                  </a:lnTo>
                  <a:lnTo>
                    <a:pt x="2202180" y="2202180"/>
                  </a:lnTo>
                  <a:lnTo>
                    <a:pt x="1115060" y="516890"/>
                  </a:lnTo>
                  <a:lnTo>
                    <a:pt x="2381250" y="2070100"/>
                  </a:lnTo>
                  <a:lnTo>
                    <a:pt x="1868170" y="132080"/>
                  </a:lnTo>
                  <a:lnTo>
                    <a:pt x="2592070" y="2001520"/>
                  </a:lnTo>
                  <a:lnTo>
                    <a:pt x="2703830" y="0"/>
                  </a:lnTo>
                  <a:close/>
                </a:path>
              </a:pathLst>
            </a:custGeom>
            <a:solidFill>
              <a:srgbClr val="FAFAFA">
                <a:alpha val="9804"/>
              </a:srgbClr>
            </a:solidFill>
            <a:ln w="12700">
              <a:noFill/>
            </a:ln>
          </p:spPr>
        </p:sp>
      </p:grpSp>
      <p:sp>
        <p:nvSpPr>
          <p:cNvPr id="4" name="Freeform 4"/>
          <p:cNvSpPr/>
          <p:nvPr/>
        </p:nvSpPr>
        <p:spPr>
          <a:xfrm>
            <a:off x="10497372" y="1148867"/>
            <a:ext cx="6282730" cy="7817877"/>
          </a:xfrm>
          <a:custGeom>
            <a:avLst/>
            <a:gdLst/>
            <a:ahLst/>
            <a:cxnLst/>
            <a:rect l="l" t="t" r="r" b="b"/>
            <a:pathLst>
              <a:path w="6282730" h="7817877">
                <a:moveTo>
                  <a:pt x="0" y="0"/>
                </a:moveTo>
                <a:lnTo>
                  <a:pt x="6282730" y="0"/>
                </a:lnTo>
                <a:lnTo>
                  <a:pt x="6282730" y="7817877"/>
                </a:lnTo>
                <a:lnTo>
                  <a:pt x="0" y="781787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TextBox 5"/>
          <p:cNvSpPr txBox="1"/>
          <p:nvPr/>
        </p:nvSpPr>
        <p:spPr>
          <a:xfrm>
            <a:off x="1081832" y="9449784"/>
            <a:ext cx="3699570" cy="235903"/>
          </a:xfrm>
          <a:prstGeom prst="rect">
            <a:avLst/>
          </a:prstGeom>
        </p:spPr>
        <p:txBody>
          <a:bodyPr lIns="0" tIns="0" rIns="0" bIns="0" rtlCol="0" anchor="t">
            <a:spAutoFit/>
          </a:bodyPr>
          <a:lstStyle/>
          <a:p>
            <a:pPr algn="ctr">
              <a:lnSpc>
                <a:spcPts val="1959"/>
              </a:lnSpc>
              <a:spcBef>
                <a:spcPct val="0"/>
              </a:spcBef>
            </a:pPr>
            <a:r>
              <a:rPr lang="en-US" sz="1400" spc="168">
                <a:solidFill>
                  <a:srgbClr val="F5F5EF"/>
                </a:solidFill>
                <a:latin typeface="HK Grotesk Light"/>
              </a:rPr>
              <a:t>SOCIAL MEDIA | QUARTERLY REPORT</a:t>
            </a:r>
          </a:p>
        </p:txBody>
      </p:sp>
      <p:sp>
        <p:nvSpPr>
          <p:cNvPr id="6" name="TextBox 6"/>
          <p:cNvSpPr txBox="1"/>
          <p:nvPr/>
        </p:nvSpPr>
        <p:spPr>
          <a:xfrm>
            <a:off x="15205449" y="9454547"/>
            <a:ext cx="2078929" cy="235903"/>
          </a:xfrm>
          <a:prstGeom prst="rect">
            <a:avLst/>
          </a:prstGeom>
        </p:spPr>
        <p:txBody>
          <a:bodyPr lIns="0" tIns="0" rIns="0" bIns="0" rtlCol="0" anchor="t">
            <a:spAutoFit/>
          </a:bodyPr>
          <a:lstStyle/>
          <a:p>
            <a:pPr algn="r">
              <a:lnSpc>
                <a:spcPts val="1959"/>
              </a:lnSpc>
              <a:spcBef>
                <a:spcPct val="0"/>
              </a:spcBef>
            </a:pPr>
            <a:r>
              <a:rPr lang="en-US" sz="1400" spc="168">
                <a:solidFill>
                  <a:srgbClr val="F5F5EF"/>
                </a:solidFill>
                <a:latin typeface="HK Grotesk Light"/>
              </a:rPr>
              <a:t>DECEMBER 2020</a:t>
            </a:r>
          </a:p>
        </p:txBody>
      </p:sp>
      <p:grpSp>
        <p:nvGrpSpPr>
          <p:cNvPr id="7" name="Group 7"/>
          <p:cNvGrpSpPr/>
          <p:nvPr/>
        </p:nvGrpSpPr>
        <p:grpSpPr>
          <a:xfrm>
            <a:off x="0" y="8889740"/>
            <a:ext cx="18288000" cy="1411968"/>
            <a:chOff x="0" y="0"/>
            <a:chExt cx="6186311" cy="477629"/>
          </a:xfrm>
        </p:grpSpPr>
        <p:sp>
          <p:nvSpPr>
            <p:cNvPr id="8" name="Freeform 8"/>
            <p:cNvSpPr/>
            <p:nvPr/>
          </p:nvSpPr>
          <p:spPr>
            <a:xfrm>
              <a:off x="0" y="0"/>
              <a:ext cx="6186311" cy="477629"/>
            </a:xfrm>
            <a:custGeom>
              <a:avLst/>
              <a:gdLst/>
              <a:ahLst/>
              <a:cxnLst/>
              <a:rect l="l" t="t" r="r" b="b"/>
              <a:pathLst>
                <a:path w="6186311" h="477629">
                  <a:moveTo>
                    <a:pt x="0" y="0"/>
                  </a:moveTo>
                  <a:lnTo>
                    <a:pt x="6186311" y="0"/>
                  </a:lnTo>
                  <a:lnTo>
                    <a:pt x="6186311" y="477629"/>
                  </a:lnTo>
                  <a:lnTo>
                    <a:pt x="0" y="477629"/>
                  </a:lnTo>
                  <a:close/>
                </a:path>
              </a:pathLst>
            </a:custGeom>
            <a:solidFill>
              <a:srgbClr val="272932"/>
            </a:solidFill>
          </p:spPr>
        </p:sp>
      </p:grpSp>
      <p:sp>
        <p:nvSpPr>
          <p:cNvPr id="9" name="TextBox 9"/>
          <p:cNvSpPr txBox="1"/>
          <p:nvPr/>
        </p:nvSpPr>
        <p:spPr>
          <a:xfrm>
            <a:off x="1028700" y="9442640"/>
            <a:ext cx="2992636" cy="273685"/>
          </a:xfrm>
          <a:prstGeom prst="rect">
            <a:avLst/>
          </a:prstGeom>
        </p:spPr>
        <p:txBody>
          <a:bodyPr lIns="0" tIns="0" rIns="0" bIns="0" rtlCol="0" anchor="t">
            <a:spAutoFit/>
          </a:bodyPr>
          <a:lstStyle/>
          <a:p>
            <a:pPr algn="ctr">
              <a:lnSpc>
                <a:spcPts val="2239"/>
              </a:lnSpc>
              <a:spcBef>
                <a:spcPct val="0"/>
              </a:spcBef>
            </a:pPr>
            <a:r>
              <a:rPr lang="en-US" sz="1599" spc="191">
                <a:solidFill>
                  <a:srgbClr val="F5F5EF"/>
                </a:solidFill>
                <a:latin typeface="HK Grotesk Light"/>
              </a:rPr>
              <a:t>TECHNICAL SEO | REPORT</a:t>
            </a:r>
          </a:p>
        </p:txBody>
      </p:sp>
      <p:sp>
        <p:nvSpPr>
          <p:cNvPr id="11" name="TextBox 11"/>
          <p:cNvSpPr txBox="1"/>
          <p:nvPr/>
        </p:nvSpPr>
        <p:spPr>
          <a:xfrm>
            <a:off x="-8997" y="2144744"/>
            <a:ext cx="8044421" cy="2006895"/>
          </a:xfrm>
          <a:prstGeom prst="rect">
            <a:avLst/>
          </a:prstGeom>
        </p:spPr>
        <p:txBody>
          <a:bodyPr wrap="square" lIns="0" tIns="0" rIns="0" bIns="0" rtlCol="0" anchor="t">
            <a:spAutoFit/>
          </a:bodyPr>
          <a:lstStyle/>
          <a:p>
            <a:pPr algn="ctr">
              <a:lnSpc>
                <a:spcPts val="16417"/>
              </a:lnSpc>
            </a:pPr>
            <a:r>
              <a:rPr lang="en-US" sz="11727" dirty="0">
                <a:solidFill>
                  <a:srgbClr val="000000"/>
                </a:solidFill>
                <a:latin typeface="Cormorant Garamond Bold"/>
              </a:rPr>
              <a:t>Thank You</a:t>
            </a:r>
          </a:p>
        </p:txBody>
      </p:sp>
      <p:sp>
        <p:nvSpPr>
          <p:cNvPr id="12" name="TextBox 12"/>
          <p:cNvSpPr txBox="1"/>
          <p:nvPr/>
        </p:nvSpPr>
        <p:spPr>
          <a:xfrm>
            <a:off x="808866" y="4461422"/>
            <a:ext cx="8335134" cy="3599815"/>
          </a:xfrm>
          <a:prstGeom prst="rect">
            <a:avLst/>
          </a:prstGeom>
        </p:spPr>
        <p:txBody>
          <a:bodyPr lIns="0" tIns="0" rIns="0" bIns="0" rtlCol="0" anchor="t">
            <a:spAutoFit/>
          </a:bodyPr>
          <a:lstStyle/>
          <a:p>
            <a:pPr>
              <a:lnSpc>
                <a:spcPts val="4759"/>
              </a:lnSpc>
            </a:pPr>
            <a:r>
              <a:rPr lang="en-US" sz="3399">
                <a:solidFill>
                  <a:srgbClr val="000000"/>
                </a:solidFill>
                <a:latin typeface="Alice"/>
              </a:rPr>
              <a:t>I believe to provide best quality and services to the client with long term relationships. </a:t>
            </a:r>
          </a:p>
          <a:p>
            <a:pPr>
              <a:lnSpc>
                <a:spcPts val="4759"/>
              </a:lnSpc>
            </a:pPr>
            <a:endParaRPr lang="en-US" sz="3399">
              <a:solidFill>
                <a:srgbClr val="000000"/>
              </a:solidFill>
              <a:latin typeface="Alice"/>
            </a:endParaRPr>
          </a:p>
          <a:p>
            <a:pPr>
              <a:lnSpc>
                <a:spcPts val="4759"/>
              </a:lnSpc>
            </a:pPr>
            <a:r>
              <a:rPr lang="en-US" sz="3399">
                <a:solidFill>
                  <a:srgbClr val="000000"/>
                </a:solidFill>
                <a:latin typeface="Alice"/>
              </a:rPr>
              <a:t>Thanks for giving us opportunity to work with you and your organization.</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8889740"/>
            <a:ext cx="18288000" cy="1411968"/>
            <a:chOff x="0" y="0"/>
            <a:chExt cx="6186311" cy="477629"/>
          </a:xfrm>
        </p:grpSpPr>
        <p:sp>
          <p:nvSpPr>
            <p:cNvPr id="3" name="Freeform 3"/>
            <p:cNvSpPr/>
            <p:nvPr/>
          </p:nvSpPr>
          <p:spPr>
            <a:xfrm>
              <a:off x="0" y="0"/>
              <a:ext cx="6186311" cy="477629"/>
            </a:xfrm>
            <a:custGeom>
              <a:avLst/>
              <a:gdLst/>
              <a:ahLst/>
              <a:cxnLst/>
              <a:rect l="l" t="t" r="r" b="b"/>
              <a:pathLst>
                <a:path w="6186311" h="477629">
                  <a:moveTo>
                    <a:pt x="0" y="0"/>
                  </a:moveTo>
                  <a:lnTo>
                    <a:pt x="6186311" y="0"/>
                  </a:lnTo>
                  <a:lnTo>
                    <a:pt x="6186311" y="477629"/>
                  </a:lnTo>
                  <a:lnTo>
                    <a:pt x="0" y="477629"/>
                  </a:lnTo>
                  <a:close/>
                </a:path>
              </a:pathLst>
            </a:custGeom>
            <a:solidFill>
              <a:srgbClr val="272932"/>
            </a:solidFill>
          </p:spPr>
        </p:sp>
      </p:grpSp>
      <p:grpSp>
        <p:nvGrpSpPr>
          <p:cNvPr id="4" name="Group 4"/>
          <p:cNvGrpSpPr>
            <a:grpSpLocks noChangeAspect="1"/>
          </p:cNvGrpSpPr>
          <p:nvPr/>
        </p:nvGrpSpPr>
        <p:grpSpPr>
          <a:xfrm>
            <a:off x="12701153" y="694594"/>
            <a:ext cx="4413669" cy="7588840"/>
            <a:chOff x="0" y="0"/>
            <a:chExt cx="3693160" cy="6350000"/>
          </a:xfrm>
        </p:grpSpPr>
        <p:sp>
          <p:nvSpPr>
            <p:cNvPr id="5" name="Freeform 5"/>
            <p:cNvSpPr/>
            <p:nvPr/>
          </p:nvSpPr>
          <p:spPr>
            <a:xfrm>
              <a:off x="-190500" y="-190500"/>
              <a:ext cx="4074160" cy="6731000"/>
            </a:xfrm>
            <a:custGeom>
              <a:avLst/>
              <a:gdLst/>
              <a:ahLst/>
              <a:cxnLst/>
              <a:rect l="l" t="t" r="r" b="b"/>
              <a:pathLst>
                <a:path w="4074160" h="6731000">
                  <a:moveTo>
                    <a:pt x="3318510" y="3365500"/>
                  </a:moveTo>
                  <a:cubicBezTo>
                    <a:pt x="4052570" y="2658110"/>
                    <a:pt x="4072890" y="1488440"/>
                    <a:pt x="3365500" y="754380"/>
                  </a:cubicBezTo>
                  <a:cubicBezTo>
                    <a:pt x="2658110" y="20320"/>
                    <a:pt x="1488440" y="0"/>
                    <a:pt x="754380" y="707390"/>
                  </a:cubicBezTo>
                  <a:cubicBezTo>
                    <a:pt x="20320" y="1414780"/>
                    <a:pt x="0" y="2584450"/>
                    <a:pt x="708660" y="3318510"/>
                  </a:cubicBezTo>
                  <a:cubicBezTo>
                    <a:pt x="723900" y="3335020"/>
                    <a:pt x="739140" y="3350260"/>
                    <a:pt x="755650" y="3365500"/>
                  </a:cubicBezTo>
                  <a:cubicBezTo>
                    <a:pt x="21590" y="4072890"/>
                    <a:pt x="1270" y="5242560"/>
                    <a:pt x="708660" y="5976620"/>
                  </a:cubicBezTo>
                  <a:cubicBezTo>
                    <a:pt x="1416050" y="6710680"/>
                    <a:pt x="2585720" y="6731000"/>
                    <a:pt x="3319780" y="6023610"/>
                  </a:cubicBezTo>
                  <a:cubicBezTo>
                    <a:pt x="4053840" y="5316220"/>
                    <a:pt x="4074160" y="4146550"/>
                    <a:pt x="3366770" y="3412490"/>
                  </a:cubicBezTo>
                  <a:cubicBezTo>
                    <a:pt x="3350260" y="3395980"/>
                    <a:pt x="3335020" y="3380740"/>
                    <a:pt x="3318510" y="3365500"/>
                  </a:cubicBezTo>
                  <a:close/>
                </a:path>
              </a:pathLst>
            </a:custGeom>
            <a:solidFill>
              <a:srgbClr val="BF2222">
                <a:alpha val="9804"/>
              </a:srgbClr>
            </a:solidFill>
            <a:ln w="12700">
              <a:solidFill>
                <a:srgbClr val="000000"/>
              </a:solidFill>
            </a:ln>
          </p:spPr>
        </p:sp>
      </p:grpSp>
      <p:grpSp>
        <p:nvGrpSpPr>
          <p:cNvPr id="6" name="Group 6"/>
          <p:cNvGrpSpPr/>
          <p:nvPr/>
        </p:nvGrpSpPr>
        <p:grpSpPr>
          <a:xfrm>
            <a:off x="10792912" y="934484"/>
            <a:ext cx="6604427" cy="6604427"/>
            <a:chOff x="0" y="0"/>
            <a:chExt cx="6350000" cy="6350000"/>
          </a:xfrm>
        </p:grpSpPr>
        <p:sp>
          <p:nvSpPr>
            <p:cNvPr id="7" name="Freeform 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0000">
                <a:alpha val="0"/>
              </a:srgbClr>
            </a:solidFill>
          </p:spPr>
        </p:sp>
      </p:grpSp>
      <p:sp>
        <p:nvSpPr>
          <p:cNvPr id="8" name="Freeform 8"/>
          <p:cNvSpPr/>
          <p:nvPr/>
        </p:nvSpPr>
        <p:spPr>
          <a:xfrm flipH="1">
            <a:off x="12701153" y="564805"/>
            <a:ext cx="5008592" cy="8424238"/>
          </a:xfrm>
          <a:custGeom>
            <a:avLst/>
            <a:gdLst/>
            <a:ahLst/>
            <a:cxnLst/>
            <a:rect l="l" t="t" r="r" b="b"/>
            <a:pathLst>
              <a:path w="5008592" h="8424238">
                <a:moveTo>
                  <a:pt x="5008592" y="0"/>
                </a:moveTo>
                <a:lnTo>
                  <a:pt x="0" y="0"/>
                </a:lnTo>
                <a:lnTo>
                  <a:pt x="0" y="8424238"/>
                </a:lnTo>
                <a:lnTo>
                  <a:pt x="5008592" y="8424238"/>
                </a:lnTo>
                <a:lnTo>
                  <a:pt x="5008592"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TextBox 9"/>
          <p:cNvSpPr txBox="1"/>
          <p:nvPr/>
        </p:nvSpPr>
        <p:spPr>
          <a:xfrm>
            <a:off x="4183091" y="2643497"/>
            <a:ext cx="7225308" cy="612653"/>
          </a:xfrm>
          <a:prstGeom prst="rect">
            <a:avLst/>
          </a:prstGeom>
        </p:spPr>
        <p:txBody>
          <a:bodyPr lIns="0" tIns="0" rIns="0" bIns="0" rtlCol="0" anchor="t">
            <a:spAutoFit/>
          </a:bodyPr>
          <a:lstStyle/>
          <a:p>
            <a:pPr marL="0" lvl="0" indent="0">
              <a:lnSpc>
                <a:spcPts val="5081"/>
              </a:lnSpc>
              <a:spcBef>
                <a:spcPct val="0"/>
              </a:spcBef>
            </a:pPr>
            <a:r>
              <a:rPr lang="en-US" sz="3629" u="none">
                <a:solidFill>
                  <a:srgbClr val="000000">
                    <a:alpha val="80000"/>
                  </a:srgbClr>
                </a:solidFill>
                <a:latin typeface="Cormorant Garamond Medium Bold"/>
              </a:rPr>
              <a:t>INSIGHTS AND HIGHLIGHTS FOR:</a:t>
            </a:r>
          </a:p>
        </p:txBody>
      </p:sp>
      <p:sp>
        <p:nvSpPr>
          <p:cNvPr id="10" name="TextBox 10"/>
          <p:cNvSpPr txBox="1"/>
          <p:nvPr/>
        </p:nvSpPr>
        <p:spPr>
          <a:xfrm>
            <a:off x="410609" y="4849949"/>
            <a:ext cx="5230317" cy="1088434"/>
          </a:xfrm>
          <a:prstGeom prst="rect">
            <a:avLst/>
          </a:prstGeom>
        </p:spPr>
        <p:txBody>
          <a:bodyPr lIns="0" tIns="0" rIns="0" bIns="0" rtlCol="0" anchor="t">
            <a:spAutoFit/>
          </a:bodyPr>
          <a:lstStyle/>
          <a:p>
            <a:pPr algn="ctr">
              <a:lnSpc>
                <a:spcPts val="9375"/>
              </a:lnSpc>
              <a:spcBef>
                <a:spcPct val="0"/>
              </a:spcBef>
            </a:pPr>
            <a:r>
              <a:rPr lang="en-US" sz="6696">
                <a:solidFill>
                  <a:srgbClr val="000000"/>
                </a:solidFill>
                <a:latin typeface="Cormorant Garamond Bold"/>
              </a:rPr>
              <a:t>Report Outline</a:t>
            </a:r>
          </a:p>
        </p:txBody>
      </p:sp>
      <p:sp>
        <p:nvSpPr>
          <p:cNvPr id="11" name="TextBox 11"/>
          <p:cNvSpPr txBox="1"/>
          <p:nvPr/>
        </p:nvSpPr>
        <p:spPr>
          <a:xfrm>
            <a:off x="6414264" y="4840424"/>
            <a:ext cx="7680861" cy="3058686"/>
          </a:xfrm>
          <a:prstGeom prst="rect">
            <a:avLst/>
          </a:prstGeom>
        </p:spPr>
        <p:txBody>
          <a:bodyPr lIns="0" tIns="0" rIns="0" bIns="0" rtlCol="0" anchor="t">
            <a:spAutoFit/>
          </a:bodyPr>
          <a:lstStyle/>
          <a:p>
            <a:pPr marL="737362" lvl="1" indent="-368681">
              <a:lnSpc>
                <a:spcPts val="4781"/>
              </a:lnSpc>
              <a:buFont typeface="Arial"/>
              <a:buChar char="•"/>
            </a:pPr>
            <a:r>
              <a:rPr lang="en-US" sz="3415" dirty="0">
                <a:solidFill>
                  <a:srgbClr val="575757"/>
                </a:solidFill>
                <a:latin typeface="Calibri (MS)"/>
              </a:rPr>
              <a:t>Competitor: </a:t>
            </a:r>
            <a:r>
              <a:rPr lang="en-US" sz="3415" dirty="0" err="1">
                <a:solidFill>
                  <a:srgbClr val="575757"/>
                </a:solidFill>
                <a:latin typeface="Calibri (MS)"/>
              </a:rPr>
              <a:t>tecnova</a:t>
            </a:r>
            <a:r>
              <a:rPr lang="en-US" sz="3415" dirty="0">
                <a:solidFill>
                  <a:srgbClr val="575757"/>
                </a:solidFill>
                <a:latin typeface="Calibri (MS)"/>
              </a:rPr>
              <a:t> keyword search</a:t>
            </a:r>
          </a:p>
          <a:p>
            <a:pPr marL="737362" lvl="1" indent="-368681">
              <a:lnSpc>
                <a:spcPts val="4781"/>
              </a:lnSpc>
              <a:buFont typeface="Arial"/>
              <a:buChar char="•"/>
            </a:pPr>
            <a:r>
              <a:rPr lang="en-US" sz="3415" dirty="0">
                <a:solidFill>
                  <a:srgbClr val="575757"/>
                </a:solidFill>
                <a:latin typeface="Calibri (MS)"/>
              </a:rPr>
              <a:t>On-Page SEO</a:t>
            </a:r>
          </a:p>
          <a:p>
            <a:pPr marL="737362" lvl="1" indent="-368681">
              <a:lnSpc>
                <a:spcPts val="4781"/>
              </a:lnSpc>
              <a:buFont typeface="Arial"/>
              <a:buChar char="•"/>
            </a:pPr>
            <a:r>
              <a:rPr lang="en-US" sz="3415" dirty="0">
                <a:solidFill>
                  <a:srgbClr val="575757"/>
                </a:solidFill>
                <a:latin typeface="Calibri (MS)"/>
              </a:rPr>
              <a:t>Off-Page Analysis</a:t>
            </a:r>
          </a:p>
          <a:p>
            <a:pPr marL="737362" lvl="1" indent="-368681">
              <a:lnSpc>
                <a:spcPts val="4781"/>
              </a:lnSpc>
              <a:buFont typeface="Arial"/>
              <a:buChar char="•"/>
            </a:pPr>
            <a:r>
              <a:rPr lang="en-US" sz="3415" dirty="0">
                <a:solidFill>
                  <a:srgbClr val="575757"/>
                </a:solidFill>
                <a:latin typeface="Calibri (MS)"/>
              </a:rPr>
              <a:t>Technical Audit</a:t>
            </a:r>
          </a:p>
          <a:p>
            <a:pPr marL="737362" lvl="1" indent="-368681">
              <a:lnSpc>
                <a:spcPts val="4781"/>
              </a:lnSpc>
              <a:buFont typeface="Arial"/>
              <a:buChar char="•"/>
            </a:pPr>
            <a:r>
              <a:rPr lang="en-US" sz="3415" dirty="0">
                <a:solidFill>
                  <a:srgbClr val="575757"/>
                </a:solidFill>
                <a:latin typeface="Calibri (MS)"/>
              </a:rPr>
              <a:t>My suggestions</a:t>
            </a:r>
          </a:p>
        </p:txBody>
      </p:sp>
      <p:sp>
        <p:nvSpPr>
          <p:cNvPr id="12" name="TextBox 12"/>
          <p:cNvSpPr txBox="1"/>
          <p:nvPr/>
        </p:nvSpPr>
        <p:spPr>
          <a:xfrm>
            <a:off x="1028700" y="9442640"/>
            <a:ext cx="2992636" cy="273685"/>
          </a:xfrm>
          <a:prstGeom prst="rect">
            <a:avLst/>
          </a:prstGeom>
        </p:spPr>
        <p:txBody>
          <a:bodyPr lIns="0" tIns="0" rIns="0" bIns="0" rtlCol="0" anchor="t">
            <a:spAutoFit/>
          </a:bodyPr>
          <a:lstStyle/>
          <a:p>
            <a:pPr algn="ctr">
              <a:lnSpc>
                <a:spcPts val="2239"/>
              </a:lnSpc>
              <a:spcBef>
                <a:spcPct val="0"/>
              </a:spcBef>
            </a:pPr>
            <a:r>
              <a:rPr lang="en-US" sz="1599" spc="191">
                <a:solidFill>
                  <a:srgbClr val="F5F5EF"/>
                </a:solidFill>
                <a:latin typeface="HK Grotesk Light"/>
              </a:rPr>
              <a:t>TECHNICAL SEO | REPORT</a:t>
            </a:r>
          </a:p>
        </p:txBody>
      </p:sp>
      <p:sp>
        <p:nvSpPr>
          <p:cNvPr id="13" name="TextBox 13"/>
          <p:cNvSpPr txBox="1"/>
          <p:nvPr/>
        </p:nvSpPr>
        <p:spPr>
          <a:xfrm>
            <a:off x="4151329" y="3322825"/>
            <a:ext cx="7288833" cy="419217"/>
          </a:xfrm>
          <a:prstGeom prst="rect">
            <a:avLst/>
          </a:prstGeom>
        </p:spPr>
        <p:txBody>
          <a:bodyPr lIns="0" tIns="0" rIns="0" bIns="0" rtlCol="0" anchor="t">
            <a:spAutoFit/>
          </a:bodyPr>
          <a:lstStyle/>
          <a:p>
            <a:pPr algn="ctr">
              <a:lnSpc>
                <a:spcPts val="3359"/>
              </a:lnSpc>
              <a:spcBef>
                <a:spcPct val="0"/>
              </a:spcBef>
            </a:pPr>
            <a:r>
              <a:rPr lang="en-US" sz="2399" b="1" u="sng" spc="287" dirty="0">
                <a:solidFill>
                  <a:srgbClr val="000000"/>
                </a:solidFill>
                <a:latin typeface="HK Grotesk Light"/>
                <a:hlinkClick r:id="rId4" tooltip="https://www.amworldadvisor.com"/>
              </a:rPr>
              <a:t>HTTPS://WWW.AMWORLDADVISOR.COM.</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81832" y="9449784"/>
            <a:ext cx="3699570" cy="235903"/>
          </a:xfrm>
          <a:prstGeom prst="rect">
            <a:avLst/>
          </a:prstGeom>
        </p:spPr>
        <p:txBody>
          <a:bodyPr lIns="0" tIns="0" rIns="0" bIns="0" rtlCol="0" anchor="t">
            <a:spAutoFit/>
          </a:bodyPr>
          <a:lstStyle/>
          <a:p>
            <a:pPr algn="ctr">
              <a:lnSpc>
                <a:spcPts val="1959"/>
              </a:lnSpc>
              <a:spcBef>
                <a:spcPct val="0"/>
              </a:spcBef>
            </a:pPr>
            <a:r>
              <a:rPr lang="en-US" sz="1400" spc="168">
                <a:solidFill>
                  <a:srgbClr val="F5F5EF"/>
                </a:solidFill>
                <a:latin typeface="HK Grotesk Light"/>
              </a:rPr>
              <a:t>SOCIAL MEDIA | QUARTERLY REPORT</a:t>
            </a:r>
          </a:p>
        </p:txBody>
      </p:sp>
      <p:grpSp>
        <p:nvGrpSpPr>
          <p:cNvPr id="3" name="Group 3"/>
          <p:cNvGrpSpPr/>
          <p:nvPr/>
        </p:nvGrpSpPr>
        <p:grpSpPr>
          <a:xfrm>
            <a:off x="0" y="8889740"/>
            <a:ext cx="18288000" cy="1411968"/>
            <a:chOff x="0" y="0"/>
            <a:chExt cx="6186311" cy="477629"/>
          </a:xfrm>
        </p:grpSpPr>
        <p:sp>
          <p:nvSpPr>
            <p:cNvPr id="4" name="Freeform 4"/>
            <p:cNvSpPr/>
            <p:nvPr/>
          </p:nvSpPr>
          <p:spPr>
            <a:xfrm>
              <a:off x="0" y="0"/>
              <a:ext cx="6186311" cy="477629"/>
            </a:xfrm>
            <a:custGeom>
              <a:avLst/>
              <a:gdLst/>
              <a:ahLst/>
              <a:cxnLst/>
              <a:rect l="l" t="t" r="r" b="b"/>
              <a:pathLst>
                <a:path w="6186311" h="477629">
                  <a:moveTo>
                    <a:pt x="0" y="0"/>
                  </a:moveTo>
                  <a:lnTo>
                    <a:pt x="6186311" y="0"/>
                  </a:lnTo>
                  <a:lnTo>
                    <a:pt x="6186311" y="477629"/>
                  </a:lnTo>
                  <a:lnTo>
                    <a:pt x="0" y="477629"/>
                  </a:lnTo>
                  <a:close/>
                </a:path>
              </a:pathLst>
            </a:custGeom>
            <a:solidFill>
              <a:srgbClr val="272932"/>
            </a:solidFill>
          </p:spPr>
        </p:sp>
      </p:grpSp>
      <p:sp>
        <p:nvSpPr>
          <p:cNvPr id="5" name="TextBox 5"/>
          <p:cNvSpPr txBox="1"/>
          <p:nvPr/>
        </p:nvSpPr>
        <p:spPr>
          <a:xfrm>
            <a:off x="1028700" y="9442640"/>
            <a:ext cx="2992636" cy="273685"/>
          </a:xfrm>
          <a:prstGeom prst="rect">
            <a:avLst/>
          </a:prstGeom>
        </p:spPr>
        <p:txBody>
          <a:bodyPr lIns="0" tIns="0" rIns="0" bIns="0" rtlCol="0" anchor="t">
            <a:spAutoFit/>
          </a:bodyPr>
          <a:lstStyle/>
          <a:p>
            <a:pPr algn="ctr">
              <a:lnSpc>
                <a:spcPts val="2239"/>
              </a:lnSpc>
              <a:spcBef>
                <a:spcPct val="0"/>
              </a:spcBef>
            </a:pPr>
            <a:r>
              <a:rPr lang="en-US" sz="1599" spc="191">
                <a:solidFill>
                  <a:srgbClr val="F5F5EF"/>
                </a:solidFill>
                <a:latin typeface="HK Grotesk Light"/>
              </a:rPr>
              <a:t>TECHNICAL SEO | REPORT</a:t>
            </a:r>
          </a:p>
        </p:txBody>
      </p:sp>
      <p:sp>
        <p:nvSpPr>
          <p:cNvPr id="6" name="TextBox 6"/>
          <p:cNvSpPr txBox="1"/>
          <p:nvPr/>
        </p:nvSpPr>
        <p:spPr>
          <a:xfrm>
            <a:off x="3924225" y="124907"/>
            <a:ext cx="10439549" cy="1012190"/>
          </a:xfrm>
          <a:prstGeom prst="rect">
            <a:avLst/>
          </a:prstGeom>
        </p:spPr>
        <p:txBody>
          <a:bodyPr lIns="0" tIns="0" rIns="0" bIns="0" rtlCol="0" anchor="t">
            <a:spAutoFit/>
          </a:bodyPr>
          <a:lstStyle/>
          <a:p>
            <a:pPr algn="ctr">
              <a:lnSpc>
                <a:spcPts val="8260"/>
              </a:lnSpc>
              <a:spcBef>
                <a:spcPct val="0"/>
              </a:spcBef>
            </a:pPr>
            <a:r>
              <a:rPr lang="en-US" sz="5900" dirty="0">
                <a:solidFill>
                  <a:srgbClr val="000000"/>
                </a:solidFill>
                <a:latin typeface="Cormorant Garamond Bold"/>
              </a:rPr>
              <a:t>Competitor Keyword Search</a:t>
            </a:r>
          </a:p>
        </p:txBody>
      </p:sp>
      <p:sp>
        <p:nvSpPr>
          <p:cNvPr id="7" name="TextBox 7"/>
          <p:cNvSpPr txBox="1"/>
          <p:nvPr/>
        </p:nvSpPr>
        <p:spPr>
          <a:xfrm>
            <a:off x="4021336" y="1230398"/>
            <a:ext cx="10380911" cy="398781"/>
          </a:xfrm>
          <a:prstGeom prst="rect">
            <a:avLst/>
          </a:prstGeom>
        </p:spPr>
        <p:txBody>
          <a:bodyPr lIns="0" tIns="0" rIns="0" bIns="0" rtlCol="0" anchor="t">
            <a:spAutoFit/>
          </a:bodyPr>
          <a:lstStyle/>
          <a:p>
            <a:pPr algn="ctr">
              <a:lnSpc>
                <a:spcPts val="3219"/>
              </a:lnSpc>
              <a:spcBef>
                <a:spcPct val="0"/>
              </a:spcBef>
            </a:pPr>
            <a:r>
              <a:rPr lang="en-US" sz="2299" spc="275" dirty="0">
                <a:solidFill>
                  <a:srgbClr val="000000"/>
                </a:solidFill>
                <a:latin typeface="HK Grotesk Light Bold"/>
              </a:rPr>
              <a:t>COMPETITOR WEBSITE AUDIT: </a:t>
            </a:r>
            <a:r>
              <a:rPr lang="en-US" sz="2299" u="sng" spc="275" dirty="0">
                <a:solidFill>
                  <a:srgbClr val="000000"/>
                </a:solidFill>
                <a:latin typeface="HK Grotesk Light Bold"/>
                <a:hlinkClick r:id="rId2" tooltip="http://tecnovaglobal.com"/>
              </a:rPr>
              <a:t>HTTP://TECNOVAGLOBAL.COM</a:t>
            </a:r>
            <a:r>
              <a:rPr lang="en-US" sz="2299" spc="275" dirty="0">
                <a:solidFill>
                  <a:srgbClr val="000000"/>
                </a:solidFill>
                <a:latin typeface="HK Grotesk Light Bold"/>
              </a:rPr>
              <a:t> </a:t>
            </a:r>
          </a:p>
        </p:txBody>
      </p:sp>
      <p:sp>
        <p:nvSpPr>
          <p:cNvPr id="8" name="TextBox 8"/>
          <p:cNvSpPr txBox="1"/>
          <p:nvPr/>
        </p:nvSpPr>
        <p:spPr>
          <a:xfrm>
            <a:off x="1371600" y="1944749"/>
            <a:ext cx="13815996" cy="7181453"/>
          </a:xfrm>
          <a:prstGeom prst="rect">
            <a:avLst/>
          </a:prstGeom>
        </p:spPr>
        <p:txBody>
          <a:bodyPr lIns="0" tIns="0" rIns="0" bIns="0" rtlCol="0" anchor="t">
            <a:spAutoFit/>
          </a:bodyPr>
          <a:lstStyle/>
          <a:p>
            <a:pPr>
              <a:lnSpc>
                <a:spcPts val="2799"/>
              </a:lnSpc>
              <a:spcBef>
                <a:spcPct val="0"/>
              </a:spcBef>
            </a:pPr>
            <a:r>
              <a:rPr lang="en-US" sz="2400" spc="239" dirty="0" err="1">
                <a:solidFill>
                  <a:srgbClr val="000000"/>
                </a:solidFill>
                <a:latin typeface="Calibri" panose="020F0502020204030204" pitchFamily="34" charset="0"/>
                <a:cs typeface="Calibri" panose="020F0502020204030204" pitchFamily="34" charset="0"/>
              </a:rPr>
              <a:t>Tecnova</a:t>
            </a:r>
            <a:r>
              <a:rPr lang="en-US" sz="2400" spc="239" dirty="0">
                <a:solidFill>
                  <a:srgbClr val="000000"/>
                </a:solidFill>
                <a:latin typeface="Calibri" panose="020F0502020204030204" pitchFamily="34" charset="0"/>
                <a:cs typeface="Calibri" panose="020F0502020204030204" pitchFamily="34" charset="0"/>
              </a:rPr>
              <a:t> Global is ranked on 502 Keywords in India</a:t>
            </a:r>
          </a:p>
          <a:p>
            <a:pPr>
              <a:lnSpc>
                <a:spcPts val="2799"/>
              </a:lnSpc>
              <a:spcBef>
                <a:spcPct val="0"/>
              </a:spcBef>
            </a:pPr>
            <a:r>
              <a:rPr lang="en-US" sz="2400" spc="239" dirty="0">
                <a:solidFill>
                  <a:srgbClr val="000000"/>
                </a:solidFill>
                <a:latin typeface="Calibri" panose="020F0502020204030204" pitchFamily="34" charset="0"/>
                <a:cs typeface="Calibri" panose="020F0502020204030204" pitchFamily="34" charset="0"/>
              </a:rPr>
              <a:t>From that 57 keywords are ranking under 20 positions</a:t>
            </a:r>
          </a:p>
          <a:p>
            <a:pPr>
              <a:lnSpc>
                <a:spcPts val="2799"/>
              </a:lnSpc>
              <a:spcBef>
                <a:spcPct val="0"/>
              </a:spcBef>
            </a:pPr>
            <a:r>
              <a:rPr lang="en-US" sz="2400" spc="239" dirty="0">
                <a:solidFill>
                  <a:srgbClr val="000000"/>
                </a:solidFill>
                <a:latin typeface="Calibri" panose="020F0502020204030204" pitchFamily="34" charset="0"/>
                <a:cs typeface="Calibri" panose="020F0502020204030204" pitchFamily="34" charset="0"/>
              </a:rPr>
              <a:t>Currently, you are ranking on only 2 keywords in India which are:</a:t>
            </a:r>
          </a:p>
          <a:p>
            <a:pPr>
              <a:lnSpc>
                <a:spcPts val="2799"/>
              </a:lnSpc>
              <a:spcBef>
                <a:spcPct val="0"/>
              </a:spcBef>
            </a:pPr>
            <a:r>
              <a:rPr lang="en-US" sz="2400" spc="239" dirty="0">
                <a:solidFill>
                  <a:srgbClr val="000000"/>
                </a:solidFill>
                <a:latin typeface="Calibri" panose="020F0502020204030204" pitchFamily="34" charset="0"/>
                <a:cs typeface="Calibri" panose="020F0502020204030204" pitchFamily="34" charset="0"/>
              </a:rPr>
              <a:t>-</a:t>
            </a:r>
            <a:r>
              <a:rPr lang="en-US" sz="2400" spc="239" dirty="0" err="1">
                <a:solidFill>
                  <a:srgbClr val="000000"/>
                </a:solidFill>
                <a:latin typeface="Calibri" panose="020F0502020204030204" pitchFamily="34" charset="0"/>
                <a:cs typeface="Calibri" panose="020F0502020204030204" pitchFamily="34" charset="0"/>
              </a:rPr>
              <a:t>Amworld</a:t>
            </a:r>
            <a:endParaRPr lang="en-US" sz="2400" spc="239" dirty="0">
              <a:solidFill>
                <a:srgbClr val="000000"/>
              </a:solidFill>
              <a:latin typeface="Calibri" panose="020F0502020204030204" pitchFamily="34" charset="0"/>
              <a:cs typeface="Calibri" panose="020F0502020204030204" pitchFamily="34" charset="0"/>
            </a:endParaRPr>
          </a:p>
          <a:p>
            <a:pPr>
              <a:lnSpc>
                <a:spcPts val="2799"/>
              </a:lnSpc>
              <a:spcBef>
                <a:spcPct val="0"/>
              </a:spcBef>
            </a:pPr>
            <a:r>
              <a:rPr lang="en-US" sz="2400" spc="239" dirty="0">
                <a:solidFill>
                  <a:srgbClr val="000000"/>
                </a:solidFill>
                <a:latin typeface="Calibri" panose="020F0502020204030204" pitchFamily="34" charset="0"/>
                <a:cs typeface="Calibri" panose="020F0502020204030204" pitchFamily="34" charset="0"/>
              </a:rPr>
              <a:t>-Healthcare </a:t>
            </a:r>
            <a:r>
              <a:rPr lang="en-US" sz="2400" spc="239" dirty="0" err="1">
                <a:solidFill>
                  <a:srgbClr val="000000"/>
                </a:solidFill>
                <a:latin typeface="Calibri" panose="020F0502020204030204" pitchFamily="34" charset="0"/>
                <a:cs typeface="Calibri" panose="020F0502020204030204" pitchFamily="34" charset="0"/>
              </a:rPr>
              <a:t>m&amp;a</a:t>
            </a:r>
            <a:r>
              <a:rPr lang="en-US" sz="2400" spc="239" dirty="0">
                <a:solidFill>
                  <a:srgbClr val="000000"/>
                </a:solidFill>
                <a:latin typeface="Calibri" panose="020F0502020204030204" pitchFamily="34" charset="0"/>
                <a:cs typeface="Calibri" panose="020F0502020204030204" pitchFamily="34" charset="0"/>
              </a:rPr>
              <a:t> advisors</a:t>
            </a:r>
          </a:p>
          <a:p>
            <a:pPr>
              <a:lnSpc>
                <a:spcPts val="2799"/>
              </a:lnSpc>
              <a:spcBef>
                <a:spcPct val="0"/>
              </a:spcBef>
            </a:pPr>
            <a:endParaRPr lang="en-US" sz="2400" spc="239" dirty="0">
              <a:solidFill>
                <a:srgbClr val="000000"/>
              </a:solidFill>
              <a:latin typeface="Calibri" panose="020F0502020204030204" pitchFamily="34" charset="0"/>
              <a:cs typeface="Calibri" panose="020F0502020204030204" pitchFamily="34" charset="0"/>
            </a:endParaRPr>
          </a:p>
          <a:p>
            <a:pPr>
              <a:lnSpc>
                <a:spcPts val="2799"/>
              </a:lnSpc>
              <a:spcBef>
                <a:spcPct val="0"/>
              </a:spcBef>
            </a:pPr>
            <a:r>
              <a:rPr lang="en-US" sz="2400" spc="239" dirty="0">
                <a:solidFill>
                  <a:srgbClr val="000000"/>
                </a:solidFill>
                <a:latin typeface="Calibri" panose="020F0502020204030204" pitchFamily="34" charset="0"/>
                <a:cs typeface="Calibri" panose="020F0502020204030204" pitchFamily="34" charset="0"/>
              </a:rPr>
              <a:t>We will help you increase this number and help you rank on keywords which have high search volume by optimizing your website content, Fixing necessary SEO issues, and optimizing your URLs. </a:t>
            </a:r>
          </a:p>
          <a:p>
            <a:pPr>
              <a:lnSpc>
                <a:spcPts val="2799"/>
              </a:lnSpc>
              <a:spcBef>
                <a:spcPct val="0"/>
              </a:spcBef>
            </a:pPr>
            <a:endParaRPr lang="en-US" sz="2400" spc="239" dirty="0">
              <a:solidFill>
                <a:srgbClr val="000000"/>
              </a:solidFill>
              <a:latin typeface="Calibri" panose="020F0502020204030204" pitchFamily="34" charset="0"/>
              <a:cs typeface="Calibri" panose="020F0502020204030204" pitchFamily="34" charset="0"/>
            </a:endParaRPr>
          </a:p>
          <a:p>
            <a:pPr>
              <a:lnSpc>
                <a:spcPts val="2799"/>
              </a:lnSpc>
              <a:spcBef>
                <a:spcPct val="0"/>
              </a:spcBef>
            </a:pPr>
            <a:r>
              <a:rPr lang="en-US" sz="2400" spc="239" dirty="0">
                <a:solidFill>
                  <a:srgbClr val="000000"/>
                </a:solidFill>
                <a:latin typeface="Calibri" panose="020F0502020204030204" pitchFamily="34" charset="0"/>
                <a:cs typeface="Calibri" panose="020F0502020204030204" pitchFamily="34" charset="0"/>
              </a:rPr>
              <a:t>Following is the link to the sheet which contains keywords on which http://tecnovaglobal.com is ranking</a:t>
            </a:r>
          </a:p>
          <a:p>
            <a:pPr>
              <a:lnSpc>
                <a:spcPts val="2799"/>
              </a:lnSpc>
              <a:spcBef>
                <a:spcPct val="0"/>
              </a:spcBef>
            </a:pPr>
            <a:endParaRPr lang="en-US" sz="2400" spc="239" dirty="0">
              <a:solidFill>
                <a:srgbClr val="000000"/>
              </a:solidFill>
              <a:latin typeface="Calibri" panose="020F0502020204030204" pitchFamily="34" charset="0"/>
              <a:cs typeface="Calibri" panose="020F0502020204030204" pitchFamily="34" charset="0"/>
            </a:endParaRPr>
          </a:p>
          <a:p>
            <a:pPr>
              <a:lnSpc>
                <a:spcPts val="2799"/>
              </a:lnSpc>
              <a:spcBef>
                <a:spcPct val="0"/>
              </a:spcBef>
            </a:pPr>
            <a:r>
              <a:rPr lang="en-US" sz="2400" u="sng" spc="239" dirty="0">
                <a:solidFill>
                  <a:srgbClr val="000000"/>
                </a:solidFill>
                <a:latin typeface="Calibri" panose="020F0502020204030204" pitchFamily="34" charset="0"/>
                <a:cs typeface="Calibri" panose="020F0502020204030204" pitchFamily="34" charset="0"/>
                <a:hlinkClick r:id=""/>
              </a:rPr>
              <a:t>https://docs.google.com/spreadsheets/d/1ICTUtx97gv2M6wH442DlMYAyIv4fyHKN/edit?usp=sharing&amp;ouid=105965575454039988186&amp;rtpof=true&amp;sd=true </a:t>
            </a:r>
          </a:p>
          <a:p>
            <a:pPr>
              <a:lnSpc>
                <a:spcPts val="2799"/>
              </a:lnSpc>
              <a:spcBef>
                <a:spcPct val="0"/>
              </a:spcBef>
            </a:pPr>
            <a:endParaRPr lang="en-US" sz="2400" u="sng" spc="239" dirty="0">
              <a:solidFill>
                <a:srgbClr val="000000"/>
              </a:solidFill>
              <a:latin typeface="Calibri" panose="020F0502020204030204" pitchFamily="34" charset="0"/>
              <a:cs typeface="Calibri" panose="020F0502020204030204" pitchFamily="34" charset="0"/>
              <a:hlinkClick r:id=""/>
            </a:endParaRPr>
          </a:p>
          <a:p>
            <a:pPr>
              <a:lnSpc>
                <a:spcPts val="2799"/>
              </a:lnSpc>
              <a:spcBef>
                <a:spcPct val="0"/>
              </a:spcBef>
            </a:pPr>
            <a:r>
              <a:rPr lang="en-US" sz="2400" spc="239" dirty="0">
                <a:solidFill>
                  <a:srgbClr val="000000"/>
                </a:solidFill>
                <a:latin typeface="Calibri" panose="020F0502020204030204" pitchFamily="34" charset="0"/>
                <a:cs typeface="Calibri" panose="020F0502020204030204" pitchFamily="34" charset="0"/>
              </a:rPr>
              <a:t>From the keywords given above, not all are suitable for your firm. We will find the keywords that are suitable and which have high search volume and help you rank on those keywords. </a:t>
            </a:r>
          </a:p>
          <a:p>
            <a:pPr>
              <a:lnSpc>
                <a:spcPts val="2799"/>
              </a:lnSpc>
              <a:spcBef>
                <a:spcPct val="0"/>
              </a:spcBef>
            </a:pPr>
            <a:endParaRPr lang="en-US" sz="2400" spc="239" dirty="0">
              <a:solidFill>
                <a:srgbClr val="000000"/>
              </a:solidFill>
              <a:latin typeface="Calibri" panose="020F0502020204030204" pitchFamily="34" charset="0"/>
              <a:cs typeface="Calibri" panose="020F0502020204030204" pitchFamily="3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8889740"/>
            <a:ext cx="18288000" cy="1411968"/>
            <a:chOff x="0" y="0"/>
            <a:chExt cx="6186311" cy="477629"/>
          </a:xfrm>
        </p:grpSpPr>
        <p:sp>
          <p:nvSpPr>
            <p:cNvPr id="3" name="Freeform 3"/>
            <p:cNvSpPr/>
            <p:nvPr/>
          </p:nvSpPr>
          <p:spPr>
            <a:xfrm>
              <a:off x="0" y="0"/>
              <a:ext cx="6186311" cy="477629"/>
            </a:xfrm>
            <a:custGeom>
              <a:avLst/>
              <a:gdLst/>
              <a:ahLst/>
              <a:cxnLst/>
              <a:rect l="l" t="t" r="r" b="b"/>
              <a:pathLst>
                <a:path w="6186311" h="477629">
                  <a:moveTo>
                    <a:pt x="0" y="0"/>
                  </a:moveTo>
                  <a:lnTo>
                    <a:pt x="6186311" y="0"/>
                  </a:lnTo>
                  <a:lnTo>
                    <a:pt x="6186311" y="477629"/>
                  </a:lnTo>
                  <a:lnTo>
                    <a:pt x="0" y="477629"/>
                  </a:lnTo>
                  <a:close/>
                </a:path>
              </a:pathLst>
            </a:custGeom>
            <a:solidFill>
              <a:srgbClr val="272932"/>
            </a:solidFill>
          </p:spPr>
        </p:sp>
      </p:grpSp>
      <p:sp>
        <p:nvSpPr>
          <p:cNvPr id="4" name="Freeform 4"/>
          <p:cNvSpPr/>
          <p:nvPr/>
        </p:nvSpPr>
        <p:spPr>
          <a:xfrm>
            <a:off x="9688388" y="5682402"/>
            <a:ext cx="375777" cy="375777"/>
          </a:xfrm>
          <a:custGeom>
            <a:avLst/>
            <a:gdLst/>
            <a:ahLst/>
            <a:cxnLst/>
            <a:rect l="l" t="t" r="r" b="b"/>
            <a:pathLst>
              <a:path w="375777" h="375777">
                <a:moveTo>
                  <a:pt x="0" y="0"/>
                </a:moveTo>
                <a:lnTo>
                  <a:pt x="375776" y="0"/>
                </a:lnTo>
                <a:lnTo>
                  <a:pt x="375776" y="375777"/>
                </a:lnTo>
                <a:lnTo>
                  <a:pt x="0" y="37577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a:off x="9679382" y="3507284"/>
            <a:ext cx="375777" cy="375777"/>
          </a:xfrm>
          <a:custGeom>
            <a:avLst/>
            <a:gdLst/>
            <a:ahLst/>
            <a:cxnLst/>
            <a:rect l="l" t="t" r="r" b="b"/>
            <a:pathLst>
              <a:path w="375777" h="375777">
                <a:moveTo>
                  <a:pt x="0" y="0"/>
                </a:moveTo>
                <a:lnTo>
                  <a:pt x="375776" y="0"/>
                </a:lnTo>
                <a:lnTo>
                  <a:pt x="375776" y="375776"/>
                </a:lnTo>
                <a:lnTo>
                  <a:pt x="0" y="37577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2320452" y="1433046"/>
            <a:ext cx="4749381" cy="7420907"/>
          </a:xfrm>
          <a:custGeom>
            <a:avLst/>
            <a:gdLst/>
            <a:ahLst/>
            <a:cxnLst/>
            <a:rect l="l" t="t" r="r" b="b"/>
            <a:pathLst>
              <a:path w="4749381" h="7420907">
                <a:moveTo>
                  <a:pt x="0" y="0"/>
                </a:moveTo>
                <a:lnTo>
                  <a:pt x="4749380" y="0"/>
                </a:lnTo>
                <a:lnTo>
                  <a:pt x="4749380" y="7420908"/>
                </a:lnTo>
                <a:lnTo>
                  <a:pt x="0" y="742090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TextBox 7"/>
          <p:cNvSpPr txBox="1"/>
          <p:nvPr/>
        </p:nvSpPr>
        <p:spPr>
          <a:xfrm>
            <a:off x="9540182" y="79597"/>
            <a:ext cx="6001109" cy="1036131"/>
          </a:xfrm>
          <a:prstGeom prst="rect">
            <a:avLst/>
          </a:prstGeom>
        </p:spPr>
        <p:txBody>
          <a:bodyPr lIns="0" tIns="0" rIns="0" bIns="0" rtlCol="0" anchor="t">
            <a:spAutoFit/>
          </a:bodyPr>
          <a:lstStyle/>
          <a:p>
            <a:pPr>
              <a:lnSpc>
                <a:spcPts val="8959"/>
              </a:lnSpc>
              <a:spcBef>
                <a:spcPct val="0"/>
              </a:spcBef>
            </a:pPr>
            <a:r>
              <a:rPr lang="en-US" sz="6399">
                <a:solidFill>
                  <a:srgbClr val="000000"/>
                </a:solidFill>
                <a:latin typeface="Cormorant Garamond Bold"/>
              </a:rPr>
              <a:t>ON-Page Audit</a:t>
            </a:r>
          </a:p>
        </p:txBody>
      </p:sp>
      <p:sp>
        <p:nvSpPr>
          <p:cNvPr id="8" name="TextBox 8"/>
          <p:cNvSpPr txBox="1"/>
          <p:nvPr/>
        </p:nvSpPr>
        <p:spPr>
          <a:xfrm>
            <a:off x="10082695" y="2294892"/>
            <a:ext cx="7724853" cy="6482552"/>
          </a:xfrm>
          <a:prstGeom prst="rect">
            <a:avLst/>
          </a:prstGeom>
        </p:spPr>
        <p:txBody>
          <a:bodyPr lIns="0" tIns="0" rIns="0" bIns="0" rtlCol="0" anchor="t">
            <a:spAutoFit/>
          </a:bodyPr>
          <a:lstStyle/>
          <a:p>
            <a:pPr algn="l">
              <a:lnSpc>
                <a:spcPts val="4325"/>
              </a:lnSpc>
            </a:pPr>
            <a:r>
              <a:rPr lang="en-US" sz="2703" u="none">
                <a:solidFill>
                  <a:srgbClr val="000000">
                    <a:alpha val="80000"/>
                  </a:srgbClr>
                </a:solidFill>
                <a:latin typeface="HK Grotesk Light Bold"/>
              </a:rPr>
              <a:t>Meta title</a:t>
            </a:r>
          </a:p>
          <a:p>
            <a:pPr algn="l">
              <a:lnSpc>
                <a:spcPts val="4325"/>
              </a:lnSpc>
            </a:pPr>
            <a:r>
              <a:rPr lang="en-US" sz="2703" u="none">
                <a:solidFill>
                  <a:srgbClr val="000000">
                    <a:alpha val="80000"/>
                  </a:srgbClr>
                </a:solidFill>
                <a:latin typeface="HK Grotesk Light Bold"/>
              </a:rPr>
              <a:t>Meta descriptiom</a:t>
            </a:r>
          </a:p>
          <a:p>
            <a:pPr algn="l">
              <a:lnSpc>
                <a:spcPts val="4325"/>
              </a:lnSpc>
            </a:pPr>
            <a:r>
              <a:rPr lang="en-US" sz="2703" u="none">
                <a:solidFill>
                  <a:srgbClr val="000000">
                    <a:alpha val="80000"/>
                  </a:srgbClr>
                </a:solidFill>
                <a:latin typeface="HK Grotesk Light Bold"/>
              </a:rPr>
              <a:t>H1 tag</a:t>
            </a:r>
          </a:p>
          <a:p>
            <a:pPr algn="l">
              <a:lnSpc>
                <a:spcPts val="4325"/>
              </a:lnSpc>
            </a:pPr>
            <a:r>
              <a:rPr lang="en-US" sz="2703" u="none">
                <a:solidFill>
                  <a:srgbClr val="000000">
                    <a:alpha val="80000"/>
                  </a:srgbClr>
                </a:solidFill>
                <a:latin typeface="HK Grotesk Light Bold"/>
              </a:rPr>
              <a:t>Sitemap.xml</a:t>
            </a:r>
          </a:p>
          <a:p>
            <a:pPr algn="l">
              <a:lnSpc>
                <a:spcPts val="4325"/>
              </a:lnSpc>
            </a:pPr>
            <a:r>
              <a:rPr lang="en-US" sz="2703" u="none">
                <a:solidFill>
                  <a:srgbClr val="000000">
                    <a:alpha val="80000"/>
                  </a:srgbClr>
                </a:solidFill>
                <a:latin typeface="HK Grotesk Light Bold"/>
              </a:rPr>
              <a:t>Robots.txt</a:t>
            </a:r>
          </a:p>
          <a:p>
            <a:pPr algn="l">
              <a:lnSpc>
                <a:spcPts val="4325"/>
              </a:lnSpc>
            </a:pPr>
            <a:r>
              <a:rPr lang="en-US" sz="2703" u="none">
                <a:solidFill>
                  <a:srgbClr val="000000">
                    <a:alpha val="80000"/>
                  </a:srgbClr>
                </a:solidFill>
                <a:latin typeface="HK Grotesk Light Bold"/>
              </a:rPr>
              <a:t>Image alt attributes</a:t>
            </a:r>
          </a:p>
          <a:p>
            <a:pPr algn="l">
              <a:lnSpc>
                <a:spcPts val="4325"/>
              </a:lnSpc>
            </a:pPr>
            <a:r>
              <a:rPr lang="en-US" sz="2703" u="none">
                <a:solidFill>
                  <a:srgbClr val="000000">
                    <a:alpha val="80000"/>
                  </a:srgbClr>
                </a:solidFill>
                <a:latin typeface="HK Grotesk Light"/>
              </a:rPr>
              <a:t>Google analytics</a:t>
            </a:r>
          </a:p>
          <a:p>
            <a:pPr algn="l">
              <a:lnSpc>
                <a:spcPts val="4325"/>
              </a:lnSpc>
            </a:pPr>
            <a:r>
              <a:rPr lang="en-US" sz="2703" u="none">
                <a:solidFill>
                  <a:srgbClr val="000000">
                    <a:alpha val="80000"/>
                  </a:srgbClr>
                </a:solidFill>
                <a:latin typeface="HK Grotesk Light"/>
              </a:rPr>
              <a:t>Canonical tags</a:t>
            </a:r>
          </a:p>
          <a:p>
            <a:pPr algn="l">
              <a:lnSpc>
                <a:spcPts val="4325"/>
              </a:lnSpc>
            </a:pPr>
            <a:r>
              <a:rPr lang="en-US" sz="2703" u="none">
                <a:solidFill>
                  <a:srgbClr val="000000">
                    <a:alpha val="80000"/>
                  </a:srgbClr>
                </a:solidFill>
                <a:latin typeface="HK Grotesk Light"/>
              </a:rPr>
              <a:t>Schema markup</a:t>
            </a:r>
          </a:p>
          <a:p>
            <a:pPr algn="l">
              <a:lnSpc>
                <a:spcPts val="4325"/>
              </a:lnSpc>
            </a:pPr>
            <a:r>
              <a:rPr lang="en-US" sz="2703" u="none">
                <a:solidFill>
                  <a:srgbClr val="000000">
                    <a:alpha val="80000"/>
                  </a:srgbClr>
                </a:solidFill>
                <a:latin typeface="HK Grotesk Light"/>
              </a:rPr>
              <a:t>Url optimization</a:t>
            </a:r>
          </a:p>
          <a:p>
            <a:pPr algn="l">
              <a:lnSpc>
                <a:spcPts val="4325"/>
              </a:lnSpc>
            </a:pPr>
            <a:r>
              <a:rPr lang="en-US" sz="2703" u="none">
                <a:solidFill>
                  <a:srgbClr val="000000">
                    <a:alpha val="80000"/>
                  </a:srgbClr>
                </a:solidFill>
                <a:latin typeface="HK Grotesk Light"/>
              </a:rPr>
              <a:t>User Friendly Website</a:t>
            </a:r>
          </a:p>
          <a:p>
            <a:pPr algn="l">
              <a:lnSpc>
                <a:spcPts val="4325"/>
              </a:lnSpc>
            </a:pPr>
            <a:r>
              <a:rPr lang="en-US" sz="2703" u="none">
                <a:solidFill>
                  <a:srgbClr val="000000">
                    <a:alpha val="80000"/>
                  </a:srgbClr>
                </a:solidFill>
                <a:latin typeface="HK Grotesk Light"/>
              </a:rPr>
              <a:t>Page Speed Optimization</a:t>
            </a:r>
          </a:p>
        </p:txBody>
      </p:sp>
      <p:sp>
        <p:nvSpPr>
          <p:cNvPr id="9" name="TextBox 9"/>
          <p:cNvSpPr txBox="1"/>
          <p:nvPr/>
        </p:nvSpPr>
        <p:spPr>
          <a:xfrm>
            <a:off x="9540182" y="1433046"/>
            <a:ext cx="7487490" cy="676489"/>
          </a:xfrm>
          <a:prstGeom prst="rect">
            <a:avLst/>
          </a:prstGeom>
        </p:spPr>
        <p:txBody>
          <a:bodyPr lIns="0" tIns="0" rIns="0" bIns="0" rtlCol="0" anchor="t">
            <a:spAutoFit/>
          </a:bodyPr>
          <a:lstStyle/>
          <a:p>
            <a:pPr marL="0" lvl="0" indent="0" algn="l">
              <a:lnSpc>
                <a:spcPts val="5389"/>
              </a:lnSpc>
              <a:spcBef>
                <a:spcPct val="0"/>
              </a:spcBef>
            </a:pPr>
            <a:r>
              <a:rPr lang="en-US" sz="4491">
                <a:solidFill>
                  <a:srgbClr val="000000"/>
                </a:solidFill>
                <a:latin typeface="Cormorant Garamond Medium"/>
              </a:rPr>
              <a:t>On-Page checklist:</a:t>
            </a:r>
          </a:p>
        </p:txBody>
      </p:sp>
      <p:sp>
        <p:nvSpPr>
          <p:cNvPr id="10" name="TextBox 10"/>
          <p:cNvSpPr txBox="1"/>
          <p:nvPr/>
        </p:nvSpPr>
        <p:spPr>
          <a:xfrm>
            <a:off x="1028700" y="9442640"/>
            <a:ext cx="2992636" cy="273685"/>
          </a:xfrm>
          <a:prstGeom prst="rect">
            <a:avLst/>
          </a:prstGeom>
        </p:spPr>
        <p:txBody>
          <a:bodyPr lIns="0" tIns="0" rIns="0" bIns="0" rtlCol="0" anchor="t">
            <a:spAutoFit/>
          </a:bodyPr>
          <a:lstStyle/>
          <a:p>
            <a:pPr algn="ctr">
              <a:lnSpc>
                <a:spcPts val="2239"/>
              </a:lnSpc>
              <a:spcBef>
                <a:spcPct val="0"/>
              </a:spcBef>
            </a:pPr>
            <a:r>
              <a:rPr lang="en-US" sz="1599" spc="191">
                <a:solidFill>
                  <a:srgbClr val="F5F5EF"/>
                </a:solidFill>
                <a:latin typeface="HK Grotesk Light"/>
              </a:rPr>
              <a:t>TECHNICAL SEO | REPORT</a:t>
            </a:r>
          </a:p>
        </p:txBody>
      </p:sp>
      <p:sp>
        <p:nvSpPr>
          <p:cNvPr id="11" name="Freeform 11"/>
          <p:cNvSpPr/>
          <p:nvPr/>
        </p:nvSpPr>
        <p:spPr>
          <a:xfrm>
            <a:off x="9688388" y="2423860"/>
            <a:ext cx="357765" cy="370262"/>
          </a:xfrm>
          <a:custGeom>
            <a:avLst/>
            <a:gdLst/>
            <a:ahLst/>
            <a:cxnLst/>
            <a:rect l="l" t="t" r="r" b="b"/>
            <a:pathLst>
              <a:path w="357765" h="370262">
                <a:moveTo>
                  <a:pt x="0" y="0"/>
                </a:moveTo>
                <a:lnTo>
                  <a:pt x="357765" y="0"/>
                </a:lnTo>
                <a:lnTo>
                  <a:pt x="357765" y="370262"/>
                </a:lnTo>
                <a:lnTo>
                  <a:pt x="0" y="37026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2" name="Freeform 12"/>
          <p:cNvSpPr/>
          <p:nvPr/>
        </p:nvSpPr>
        <p:spPr>
          <a:xfrm>
            <a:off x="9688388" y="4054510"/>
            <a:ext cx="357765" cy="370262"/>
          </a:xfrm>
          <a:custGeom>
            <a:avLst/>
            <a:gdLst/>
            <a:ahLst/>
            <a:cxnLst/>
            <a:rect l="l" t="t" r="r" b="b"/>
            <a:pathLst>
              <a:path w="357765" h="370262">
                <a:moveTo>
                  <a:pt x="0" y="0"/>
                </a:moveTo>
                <a:lnTo>
                  <a:pt x="357765" y="0"/>
                </a:lnTo>
                <a:lnTo>
                  <a:pt x="357765" y="370262"/>
                </a:lnTo>
                <a:lnTo>
                  <a:pt x="0" y="37026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3" name="Freeform 13"/>
          <p:cNvSpPr/>
          <p:nvPr/>
        </p:nvSpPr>
        <p:spPr>
          <a:xfrm>
            <a:off x="9679382" y="4598979"/>
            <a:ext cx="357765" cy="370262"/>
          </a:xfrm>
          <a:custGeom>
            <a:avLst/>
            <a:gdLst/>
            <a:ahLst/>
            <a:cxnLst/>
            <a:rect l="l" t="t" r="r" b="b"/>
            <a:pathLst>
              <a:path w="357765" h="370262">
                <a:moveTo>
                  <a:pt x="0" y="0"/>
                </a:moveTo>
                <a:lnTo>
                  <a:pt x="357765" y="0"/>
                </a:lnTo>
                <a:lnTo>
                  <a:pt x="357765" y="370262"/>
                </a:lnTo>
                <a:lnTo>
                  <a:pt x="0" y="37026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4" name="Freeform 14"/>
          <p:cNvSpPr/>
          <p:nvPr/>
        </p:nvSpPr>
        <p:spPr>
          <a:xfrm>
            <a:off x="9679382" y="5140691"/>
            <a:ext cx="357765" cy="370262"/>
          </a:xfrm>
          <a:custGeom>
            <a:avLst/>
            <a:gdLst/>
            <a:ahLst/>
            <a:cxnLst/>
            <a:rect l="l" t="t" r="r" b="b"/>
            <a:pathLst>
              <a:path w="357765" h="370262">
                <a:moveTo>
                  <a:pt x="0" y="0"/>
                </a:moveTo>
                <a:lnTo>
                  <a:pt x="357765" y="0"/>
                </a:lnTo>
                <a:lnTo>
                  <a:pt x="357765" y="370261"/>
                </a:lnTo>
                <a:lnTo>
                  <a:pt x="0" y="37026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5" name="Freeform 15">
            <a:hlinkClick r:id="rId8" tooltip="https://www.amworldadvisor.com"/>
          </p:cNvPr>
          <p:cNvSpPr/>
          <p:nvPr/>
        </p:nvSpPr>
        <p:spPr>
          <a:xfrm>
            <a:off x="9679382" y="6229629"/>
            <a:ext cx="357765" cy="370262"/>
          </a:xfrm>
          <a:custGeom>
            <a:avLst/>
            <a:gdLst/>
            <a:ahLst/>
            <a:cxnLst/>
            <a:rect l="l" t="t" r="r" b="b"/>
            <a:pathLst>
              <a:path w="357765" h="370262">
                <a:moveTo>
                  <a:pt x="0" y="0"/>
                </a:moveTo>
                <a:lnTo>
                  <a:pt x="357765" y="0"/>
                </a:lnTo>
                <a:lnTo>
                  <a:pt x="357765" y="370262"/>
                </a:lnTo>
                <a:lnTo>
                  <a:pt x="0" y="37026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6" name="Freeform 16">
            <a:hlinkClick r:id="rId8" tooltip="https://www.amworldadvisor.com"/>
          </p:cNvPr>
          <p:cNvSpPr/>
          <p:nvPr/>
        </p:nvSpPr>
        <p:spPr>
          <a:xfrm>
            <a:off x="9679382" y="6771341"/>
            <a:ext cx="357765" cy="370262"/>
          </a:xfrm>
          <a:custGeom>
            <a:avLst/>
            <a:gdLst/>
            <a:ahLst/>
            <a:cxnLst/>
            <a:rect l="l" t="t" r="r" b="b"/>
            <a:pathLst>
              <a:path w="357765" h="370262">
                <a:moveTo>
                  <a:pt x="0" y="0"/>
                </a:moveTo>
                <a:lnTo>
                  <a:pt x="357765" y="0"/>
                </a:lnTo>
                <a:lnTo>
                  <a:pt x="357765" y="370261"/>
                </a:lnTo>
                <a:lnTo>
                  <a:pt x="0" y="37026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7" name="Freeform 17"/>
          <p:cNvSpPr/>
          <p:nvPr/>
        </p:nvSpPr>
        <p:spPr>
          <a:xfrm>
            <a:off x="9688388" y="7313052"/>
            <a:ext cx="375777" cy="375777"/>
          </a:xfrm>
          <a:custGeom>
            <a:avLst/>
            <a:gdLst/>
            <a:ahLst/>
            <a:cxnLst/>
            <a:rect l="l" t="t" r="r" b="b"/>
            <a:pathLst>
              <a:path w="375777" h="375777">
                <a:moveTo>
                  <a:pt x="0" y="0"/>
                </a:moveTo>
                <a:lnTo>
                  <a:pt x="375776" y="0"/>
                </a:lnTo>
                <a:lnTo>
                  <a:pt x="375776" y="375777"/>
                </a:lnTo>
                <a:lnTo>
                  <a:pt x="0" y="37577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8" name="Freeform 18"/>
          <p:cNvSpPr/>
          <p:nvPr/>
        </p:nvSpPr>
        <p:spPr>
          <a:xfrm>
            <a:off x="9679382" y="7860279"/>
            <a:ext cx="375777" cy="375777"/>
          </a:xfrm>
          <a:custGeom>
            <a:avLst/>
            <a:gdLst/>
            <a:ahLst/>
            <a:cxnLst/>
            <a:rect l="l" t="t" r="r" b="b"/>
            <a:pathLst>
              <a:path w="375777" h="375777">
                <a:moveTo>
                  <a:pt x="0" y="0"/>
                </a:moveTo>
                <a:lnTo>
                  <a:pt x="375776" y="0"/>
                </a:lnTo>
                <a:lnTo>
                  <a:pt x="375776" y="375776"/>
                </a:lnTo>
                <a:lnTo>
                  <a:pt x="0" y="37577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9" name="Freeform 19"/>
          <p:cNvSpPr/>
          <p:nvPr/>
        </p:nvSpPr>
        <p:spPr>
          <a:xfrm>
            <a:off x="9679382" y="8392143"/>
            <a:ext cx="375777" cy="375777"/>
          </a:xfrm>
          <a:custGeom>
            <a:avLst/>
            <a:gdLst/>
            <a:ahLst/>
            <a:cxnLst/>
            <a:rect l="l" t="t" r="r" b="b"/>
            <a:pathLst>
              <a:path w="375777" h="375777">
                <a:moveTo>
                  <a:pt x="0" y="0"/>
                </a:moveTo>
                <a:lnTo>
                  <a:pt x="375776" y="0"/>
                </a:lnTo>
                <a:lnTo>
                  <a:pt x="375776" y="375776"/>
                </a:lnTo>
                <a:lnTo>
                  <a:pt x="0" y="37577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0" name="Freeform 20"/>
          <p:cNvSpPr/>
          <p:nvPr/>
        </p:nvSpPr>
        <p:spPr>
          <a:xfrm>
            <a:off x="9688388" y="2960057"/>
            <a:ext cx="375777" cy="375777"/>
          </a:xfrm>
          <a:custGeom>
            <a:avLst/>
            <a:gdLst/>
            <a:ahLst/>
            <a:cxnLst/>
            <a:rect l="l" t="t" r="r" b="b"/>
            <a:pathLst>
              <a:path w="375777" h="375777">
                <a:moveTo>
                  <a:pt x="0" y="0"/>
                </a:moveTo>
                <a:lnTo>
                  <a:pt x="375776" y="0"/>
                </a:lnTo>
                <a:lnTo>
                  <a:pt x="375776" y="375777"/>
                </a:lnTo>
                <a:lnTo>
                  <a:pt x="0" y="37577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8F0000"/>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0" y="2366940"/>
            <a:ext cx="18288000" cy="8476870"/>
            <a:chOff x="0" y="0"/>
            <a:chExt cx="13699490" cy="6350000"/>
          </a:xfrm>
        </p:grpSpPr>
        <p:sp>
          <p:nvSpPr>
            <p:cNvPr id="3" name="Freeform 3"/>
            <p:cNvSpPr/>
            <p:nvPr/>
          </p:nvSpPr>
          <p:spPr>
            <a:xfrm>
              <a:off x="0" y="0"/>
              <a:ext cx="13699489" cy="6350000"/>
            </a:xfrm>
            <a:custGeom>
              <a:avLst/>
              <a:gdLst/>
              <a:ahLst/>
              <a:cxnLst/>
              <a:rect l="l" t="t" r="r" b="b"/>
              <a:pathLst>
                <a:path w="13699489" h="6350000">
                  <a:moveTo>
                    <a:pt x="13699489" y="6350000"/>
                  </a:moveTo>
                  <a:lnTo>
                    <a:pt x="0" y="6350000"/>
                  </a:lnTo>
                  <a:lnTo>
                    <a:pt x="0" y="1899920"/>
                  </a:lnTo>
                  <a:cubicBezTo>
                    <a:pt x="0" y="1899920"/>
                    <a:pt x="2849880" y="0"/>
                    <a:pt x="6899910" y="0"/>
                  </a:cubicBezTo>
                  <a:cubicBezTo>
                    <a:pt x="11300460" y="0"/>
                    <a:pt x="13699489" y="1899920"/>
                    <a:pt x="13699489" y="1899920"/>
                  </a:cubicBezTo>
                  <a:lnTo>
                    <a:pt x="13699489" y="6350000"/>
                  </a:lnTo>
                  <a:close/>
                </a:path>
              </a:pathLst>
            </a:custGeom>
            <a:solidFill>
              <a:srgbClr val="FAFAFA">
                <a:alpha val="14902"/>
              </a:srgbClr>
            </a:solidFill>
            <a:ln w="12700">
              <a:solidFill>
                <a:srgbClr val="000000"/>
              </a:solidFill>
            </a:ln>
          </p:spPr>
        </p:sp>
      </p:grpSp>
      <p:sp>
        <p:nvSpPr>
          <p:cNvPr id="4" name="TextBox 4"/>
          <p:cNvSpPr txBox="1"/>
          <p:nvPr/>
        </p:nvSpPr>
        <p:spPr>
          <a:xfrm>
            <a:off x="5808562" y="914400"/>
            <a:ext cx="6670876" cy="1036131"/>
          </a:xfrm>
          <a:prstGeom prst="rect">
            <a:avLst/>
          </a:prstGeom>
        </p:spPr>
        <p:txBody>
          <a:bodyPr lIns="0" tIns="0" rIns="0" bIns="0" rtlCol="0" anchor="t">
            <a:spAutoFit/>
          </a:bodyPr>
          <a:lstStyle/>
          <a:p>
            <a:pPr algn="ctr">
              <a:lnSpc>
                <a:spcPts val="8960"/>
              </a:lnSpc>
              <a:spcBef>
                <a:spcPct val="0"/>
              </a:spcBef>
            </a:pPr>
            <a:r>
              <a:rPr lang="en-US" sz="6400">
                <a:solidFill>
                  <a:srgbClr val="F5F5EF"/>
                </a:solidFill>
                <a:latin typeface="Cormorant Garamond Bold"/>
              </a:rPr>
              <a:t>Insights</a:t>
            </a:r>
          </a:p>
        </p:txBody>
      </p:sp>
      <p:grpSp>
        <p:nvGrpSpPr>
          <p:cNvPr id="5" name="Group 5"/>
          <p:cNvGrpSpPr/>
          <p:nvPr/>
        </p:nvGrpSpPr>
        <p:grpSpPr>
          <a:xfrm>
            <a:off x="5490997" y="2477136"/>
            <a:ext cx="7306005" cy="7121396"/>
            <a:chOff x="0" y="0"/>
            <a:chExt cx="1216809" cy="1186063"/>
          </a:xfrm>
        </p:grpSpPr>
        <p:sp>
          <p:nvSpPr>
            <p:cNvPr id="6" name="Freeform 6"/>
            <p:cNvSpPr/>
            <p:nvPr/>
          </p:nvSpPr>
          <p:spPr>
            <a:xfrm>
              <a:off x="0" y="0"/>
              <a:ext cx="1216809" cy="1186063"/>
            </a:xfrm>
            <a:custGeom>
              <a:avLst/>
              <a:gdLst/>
              <a:ahLst/>
              <a:cxnLst/>
              <a:rect l="l" t="t" r="r" b="b"/>
              <a:pathLst>
                <a:path w="1216809" h="1186063">
                  <a:moveTo>
                    <a:pt x="1092349" y="1186063"/>
                  </a:moveTo>
                  <a:lnTo>
                    <a:pt x="124460" y="1186063"/>
                  </a:lnTo>
                  <a:cubicBezTo>
                    <a:pt x="55880" y="1186063"/>
                    <a:pt x="0" y="1130183"/>
                    <a:pt x="0" y="1061603"/>
                  </a:cubicBezTo>
                  <a:lnTo>
                    <a:pt x="0" y="124460"/>
                  </a:lnTo>
                  <a:cubicBezTo>
                    <a:pt x="0" y="55880"/>
                    <a:pt x="55880" y="0"/>
                    <a:pt x="124460" y="0"/>
                  </a:cubicBezTo>
                  <a:lnTo>
                    <a:pt x="1092349" y="0"/>
                  </a:lnTo>
                  <a:cubicBezTo>
                    <a:pt x="1160929" y="0"/>
                    <a:pt x="1216809" y="55880"/>
                    <a:pt x="1216809" y="124460"/>
                  </a:cubicBezTo>
                  <a:lnTo>
                    <a:pt x="1216809" y="1061603"/>
                  </a:lnTo>
                  <a:cubicBezTo>
                    <a:pt x="1216809" y="1130183"/>
                    <a:pt x="1160929" y="1186063"/>
                    <a:pt x="1092349" y="1186063"/>
                  </a:cubicBezTo>
                  <a:close/>
                </a:path>
              </a:pathLst>
            </a:custGeom>
            <a:solidFill>
              <a:srgbClr val="FFFFFF"/>
            </a:solidFill>
          </p:spPr>
        </p:sp>
      </p:grpSp>
      <p:sp>
        <p:nvSpPr>
          <p:cNvPr id="7" name="Freeform 7"/>
          <p:cNvSpPr/>
          <p:nvPr/>
        </p:nvSpPr>
        <p:spPr>
          <a:xfrm>
            <a:off x="8950622" y="3564831"/>
            <a:ext cx="386749" cy="305180"/>
          </a:xfrm>
          <a:custGeom>
            <a:avLst/>
            <a:gdLst/>
            <a:ahLst/>
            <a:cxnLst/>
            <a:rect l="l" t="t" r="r" b="b"/>
            <a:pathLst>
              <a:path w="386749" h="305180">
                <a:moveTo>
                  <a:pt x="0" y="0"/>
                </a:moveTo>
                <a:lnTo>
                  <a:pt x="386748" y="0"/>
                </a:lnTo>
                <a:lnTo>
                  <a:pt x="386748" y="305180"/>
                </a:lnTo>
                <a:lnTo>
                  <a:pt x="0" y="30518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8" name="TextBox 8"/>
          <p:cNvSpPr txBox="1"/>
          <p:nvPr/>
        </p:nvSpPr>
        <p:spPr>
          <a:xfrm>
            <a:off x="6801191" y="2795134"/>
            <a:ext cx="4685613" cy="505878"/>
          </a:xfrm>
          <a:prstGeom prst="rect">
            <a:avLst/>
          </a:prstGeom>
        </p:spPr>
        <p:txBody>
          <a:bodyPr lIns="0" tIns="0" rIns="0" bIns="0" rtlCol="0" anchor="t">
            <a:spAutoFit/>
          </a:bodyPr>
          <a:lstStyle/>
          <a:p>
            <a:pPr marL="0" lvl="0" indent="0" algn="ctr">
              <a:lnSpc>
                <a:spcPts val="4704"/>
              </a:lnSpc>
              <a:spcBef>
                <a:spcPct val="0"/>
              </a:spcBef>
            </a:pPr>
            <a:r>
              <a:rPr lang="en-US" sz="2940" dirty="0">
                <a:solidFill>
                  <a:srgbClr val="000000">
                    <a:alpha val="80000"/>
                  </a:srgbClr>
                </a:solidFill>
                <a:latin typeface="HK Grotesk Medium Bold"/>
              </a:rPr>
              <a:t>Bad on-page</a:t>
            </a:r>
          </a:p>
        </p:txBody>
      </p:sp>
      <p:sp>
        <p:nvSpPr>
          <p:cNvPr id="9" name="TextBox 9"/>
          <p:cNvSpPr txBox="1"/>
          <p:nvPr/>
        </p:nvSpPr>
        <p:spPr>
          <a:xfrm>
            <a:off x="6122551" y="4133830"/>
            <a:ext cx="6042889" cy="4624047"/>
          </a:xfrm>
          <a:prstGeom prst="rect">
            <a:avLst/>
          </a:prstGeom>
        </p:spPr>
        <p:txBody>
          <a:bodyPr lIns="0" tIns="0" rIns="0" bIns="0" rtlCol="0" anchor="t">
            <a:spAutoFit/>
          </a:bodyPr>
          <a:lstStyle/>
          <a:p>
            <a:pPr marL="0" lvl="0" indent="0" algn="ctr">
              <a:lnSpc>
                <a:spcPts val="4116"/>
              </a:lnSpc>
              <a:spcBef>
                <a:spcPct val="0"/>
              </a:spcBef>
            </a:pPr>
            <a:r>
              <a:rPr lang="en-US" sz="2572" dirty="0">
                <a:solidFill>
                  <a:srgbClr val="000000">
                    <a:alpha val="80000"/>
                  </a:srgbClr>
                </a:solidFill>
                <a:latin typeface="HK Grotesk Light Bold"/>
              </a:rPr>
              <a:t>Your on-page is just 60 percent completed. We recommend you to first improve the UI/UX of your website because the first condition for good SEO is to have a user friendly website. Your many pages does not have meta descriptions and also need URL optimization. Each page should have one H1 tag (not more than that) but you don't have H1 tag on home page. and lastly, your website is slow.</a:t>
            </a:r>
          </a:p>
        </p:txBody>
      </p:sp>
      <p:sp>
        <p:nvSpPr>
          <p:cNvPr id="10" name="TextBox 10"/>
          <p:cNvSpPr txBox="1"/>
          <p:nvPr/>
        </p:nvSpPr>
        <p:spPr>
          <a:xfrm>
            <a:off x="1028700" y="9442640"/>
            <a:ext cx="2992636" cy="273685"/>
          </a:xfrm>
          <a:prstGeom prst="rect">
            <a:avLst/>
          </a:prstGeom>
        </p:spPr>
        <p:txBody>
          <a:bodyPr lIns="0" tIns="0" rIns="0" bIns="0" rtlCol="0" anchor="t">
            <a:spAutoFit/>
          </a:bodyPr>
          <a:lstStyle/>
          <a:p>
            <a:pPr algn="ctr">
              <a:lnSpc>
                <a:spcPts val="2239"/>
              </a:lnSpc>
              <a:spcBef>
                <a:spcPct val="0"/>
              </a:spcBef>
            </a:pPr>
            <a:r>
              <a:rPr lang="en-US" sz="1599" spc="191">
                <a:solidFill>
                  <a:srgbClr val="F5F5EF"/>
                </a:solidFill>
                <a:latin typeface="HK Grotesk Light"/>
              </a:rPr>
              <a:t>TECHNICAL SEO | REPORT</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12453519" y="533279"/>
            <a:ext cx="5834481" cy="8356461"/>
            <a:chOff x="0" y="0"/>
            <a:chExt cx="4433570" cy="6350000"/>
          </a:xfrm>
        </p:grpSpPr>
        <p:sp>
          <p:nvSpPr>
            <p:cNvPr id="3" name="Freeform 3"/>
            <p:cNvSpPr/>
            <p:nvPr/>
          </p:nvSpPr>
          <p:spPr>
            <a:xfrm>
              <a:off x="0" y="0"/>
              <a:ext cx="4433570" cy="6350000"/>
            </a:xfrm>
            <a:custGeom>
              <a:avLst/>
              <a:gdLst/>
              <a:ahLst/>
              <a:cxnLst/>
              <a:rect l="l" t="t" r="r" b="b"/>
              <a:pathLst>
                <a:path w="4433570" h="6350000">
                  <a:moveTo>
                    <a:pt x="4433570" y="0"/>
                  </a:moveTo>
                  <a:lnTo>
                    <a:pt x="4433570" y="0"/>
                  </a:lnTo>
                  <a:lnTo>
                    <a:pt x="4433570" y="0"/>
                  </a:lnTo>
                  <a:lnTo>
                    <a:pt x="4433570" y="6350000"/>
                  </a:lnTo>
                  <a:lnTo>
                    <a:pt x="4433570" y="6350000"/>
                  </a:lnTo>
                  <a:lnTo>
                    <a:pt x="0" y="6350000"/>
                  </a:lnTo>
                  <a:lnTo>
                    <a:pt x="0" y="6350000"/>
                  </a:lnTo>
                  <a:lnTo>
                    <a:pt x="0" y="4433570"/>
                  </a:lnTo>
                  <a:cubicBezTo>
                    <a:pt x="0" y="1985010"/>
                    <a:pt x="1985010" y="0"/>
                    <a:pt x="4433570" y="0"/>
                  </a:cubicBezTo>
                  <a:close/>
                </a:path>
              </a:pathLst>
            </a:custGeom>
            <a:solidFill>
              <a:srgbClr val="AD1313">
                <a:alpha val="9804"/>
              </a:srgbClr>
            </a:solidFill>
            <a:ln w="12700">
              <a:solidFill>
                <a:srgbClr val="000000"/>
              </a:solidFill>
            </a:ln>
          </p:spPr>
        </p:sp>
      </p:grpSp>
      <p:grpSp>
        <p:nvGrpSpPr>
          <p:cNvPr id="4" name="Group 4"/>
          <p:cNvGrpSpPr/>
          <p:nvPr/>
        </p:nvGrpSpPr>
        <p:grpSpPr>
          <a:xfrm>
            <a:off x="0" y="8889740"/>
            <a:ext cx="18288000" cy="1411968"/>
            <a:chOff x="0" y="0"/>
            <a:chExt cx="6186311" cy="477629"/>
          </a:xfrm>
        </p:grpSpPr>
        <p:sp>
          <p:nvSpPr>
            <p:cNvPr id="5" name="Freeform 5"/>
            <p:cNvSpPr/>
            <p:nvPr/>
          </p:nvSpPr>
          <p:spPr>
            <a:xfrm>
              <a:off x="0" y="0"/>
              <a:ext cx="6186311" cy="477629"/>
            </a:xfrm>
            <a:custGeom>
              <a:avLst/>
              <a:gdLst/>
              <a:ahLst/>
              <a:cxnLst/>
              <a:rect l="l" t="t" r="r" b="b"/>
              <a:pathLst>
                <a:path w="6186311" h="477629">
                  <a:moveTo>
                    <a:pt x="0" y="0"/>
                  </a:moveTo>
                  <a:lnTo>
                    <a:pt x="6186311" y="0"/>
                  </a:lnTo>
                  <a:lnTo>
                    <a:pt x="6186311" y="477629"/>
                  </a:lnTo>
                  <a:lnTo>
                    <a:pt x="0" y="477629"/>
                  </a:lnTo>
                  <a:close/>
                </a:path>
              </a:pathLst>
            </a:custGeom>
            <a:solidFill>
              <a:srgbClr val="272932"/>
            </a:solidFill>
          </p:spPr>
        </p:sp>
      </p:grpSp>
      <p:sp>
        <p:nvSpPr>
          <p:cNvPr id="6" name="Freeform 6"/>
          <p:cNvSpPr/>
          <p:nvPr/>
        </p:nvSpPr>
        <p:spPr>
          <a:xfrm>
            <a:off x="9144000" y="2736618"/>
            <a:ext cx="8253339" cy="3450451"/>
          </a:xfrm>
          <a:custGeom>
            <a:avLst/>
            <a:gdLst/>
            <a:ahLst/>
            <a:cxnLst/>
            <a:rect l="l" t="t" r="r" b="b"/>
            <a:pathLst>
              <a:path w="8253339" h="3450451">
                <a:moveTo>
                  <a:pt x="0" y="0"/>
                </a:moveTo>
                <a:lnTo>
                  <a:pt x="8253339" y="0"/>
                </a:lnTo>
                <a:lnTo>
                  <a:pt x="8253339" y="3450451"/>
                </a:lnTo>
                <a:lnTo>
                  <a:pt x="0" y="3450451"/>
                </a:lnTo>
                <a:lnTo>
                  <a:pt x="0" y="0"/>
                </a:lnTo>
                <a:close/>
              </a:path>
            </a:pathLst>
          </a:custGeom>
          <a:blipFill>
            <a:blip r:embed="rId2"/>
            <a:stretch>
              <a:fillRect/>
            </a:stretch>
          </a:blipFill>
        </p:spPr>
      </p:sp>
      <p:sp>
        <p:nvSpPr>
          <p:cNvPr id="7" name="Freeform 7"/>
          <p:cNvSpPr/>
          <p:nvPr/>
        </p:nvSpPr>
        <p:spPr>
          <a:xfrm>
            <a:off x="13258800" y="6187069"/>
            <a:ext cx="4138539" cy="1160753"/>
          </a:xfrm>
          <a:custGeom>
            <a:avLst/>
            <a:gdLst/>
            <a:ahLst/>
            <a:cxnLst/>
            <a:rect l="l" t="t" r="r" b="b"/>
            <a:pathLst>
              <a:path w="3494726" h="1173602">
                <a:moveTo>
                  <a:pt x="0" y="0"/>
                </a:moveTo>
                <a:lnTo>
                  <a:pt x="3494726" y="0"/>
                </a:lnTo>
                <a:lnTo>
                  <a:pt x="3494726" y="1173602"/>
                </a:lnTo>
                <a:lnTo>
                  <a:pt x="0" y="1173602"/>
                </a:lnTo>
                <a:lnTo>
                  <a:pt x="0" y="0"/>
                </a:lnTo>
                <a:close/>
              </a:path>
            </a:pathLst>
          </a:custGeom>
          <a:blipFill>
            <a:blip r:embed="rId3"/>
            <a:stretch>
              <a:fillRect/>
            </a:stretch>
          </a:blipFill>
        </p:spPr>
      </p:sp>
      <p:sp>
        <p:nvSpPr>
          <p:cNvPr id="8" name="Freeform 8"/>
          <p:cNvSpPr/>
          <p:nvPr/>
        </p:nvSpPr>
        <p:spPr>
          <a:xfrm>
            <a:off x="9144000" y="6119340"/>
            <a:ext cx="4114799" cy="1225391"/>
          </a:xfrm>
          <a:custGeom>
            <a:avLst/>
            <a:gdLst/>
            <a:ahLst/>
            <a:cxnLst/>
            <a:rect l="l" t="t" r="r" b="b"/>
            <a:pathLst>
              <a:path w="3551133" h="1225391">
                <a:moveTo>
                  <a:pt x="0" y="0"/>
                </a:moveTo>
                <a:lnTo>
                  <a:pt x="3551132" y="0"/>
                </a:lnTo>
                <a:lnTo>
                  <a:pt x="3551132" y="1225391"/>
                </a:lnTo>
                <a:lnTo>
                  <a:pt x="0" y="1225391"/>
                </a:lnTo>
                <a:lnTo>
                  <a:pt x="0" y="0"/>
                </a:lnTo>
                <a:close/>
              </a:path>
            </a:pathLst>
          </a:custGeom>
          <a:blipFill>
            <a:blip r:embed="rId4"/>
            <a:stretch>
              <a:fillRect/>
            </a:stretch>
          </a:blipFill>
        </p:spPr>
      </p:sp>
      <p:sp>
        <p:nvSpPr>
          <p:cNvPr id="9" name="TextBox 9"/>
          <p:cNvSpPr txBox="1"/>
          <p:nvPr/>
        </p:nvSpPr>
        <p:spPr>
          <a:xfrm>
            <a:off x="772446" y="1944283"/>
            <a:ext cx="8017911" cy="1036131"/>
          </a:xfrm>
          <a:prstGeom prst="rect">
            <a:avLst/>
          </a:prstGeom>
        </p:spPr>
        <p:txBody>
          <a:bodyPr lIns="0" tIns="0" rIns="0" bIns="0" rtlCol="0" anchor="t">
            <a:spAutoFit/>
          </a:bodyPr>
          <a:lstStyle/>
          <a:p>
            <a:pPr>
              <a:lnSpc>
                <a:spcPts val="8960"/>
              </a:lnSpc>
              <a:spcBef>
                <a:spcPct val="0"/>
              </a:spcBef>
            </a:pPr>
            <a:r>
              <a:rPr lang="en-US" sz="6400">
                <a:solidFill>
                  <a:srgbClr val="000000"/>
                </a:solidFill>
                <a:latin typeface="Cormorant Garamond Bold"/>
              </a:rPr>
              <a:t>Off-Page analysis</a:t>
            </a:r>
          </a:p>
        </p:txBody>
      </p:sp>
      <p:sp>
        <p:nvSpPr>
          <p:cNvPr id="10" name="TextBox 10"/>
          <p:cNvSpPr txBox="1"/>
          <p:nvPr/>
        </p:nvSpPr>
        <p:spPr>
          <a:xfrm>
            <a:off x="772446" y="3956494"/>
            <a:ext cx="4798877" cy="755016"/>
          </a:xfrm>
          <a:prstGeom prst="rect">
            <a:avLst/>
          </a:prstGeom>
        </p:spPr>
        <p:txBody>
          <a:bodyPr lIns="0" tIns="0" rIns="0" bIns="0" rtlCol="0" anchor="t">
            <a:spAutoFit/>
          </a:bodyPr>
          <a:lstStyle/>
          <a:p>
            <a:pPr>
              <a:lnSpc>
                <a:spcPts val="6159"/>
              </a:lnSpc>
              <a:spcBef>
                <a:spcPct val="0"/>
              </a:spcBef>
            </a:pPr>
            <a:r>
              <a:rPr lang="en-US" sz="4399">
                <a:solidFill>
                  <a:srgbClr val="000000"/>
                </a:solidFill>
                <a:latin typeface="Cormorant Garamond Medium Bold"/>
              </a:rPr>
              <a:t>Backlink Audit</a:t>
            </a:r>
          </a:p>
        </p:txBody>
      </p:sp>
      <p:sp>
        <p:nvSpPr>
          <p:cNvPr id="11" name="TextBox 11"/>
          <p:cNvSpPr txBox="1"/>
          <p:nvPr/>
        </p:nvSpPr>
        <p:spPr>
          <a:xfrm>
            <a:off x="772446" y="5048250"/>
            <a:ext cx="7060812" cy="3373755"/>
          </a:xfrm>
          <a:prstGeom prst="rect">
            <a:avLst/>
          </a:prstGeom>
        </p:spPr>
        <p:txBody>
          <a:bodyPr lIns="0" tIns="0" rIns="0" bIns="0" rtlCol="0" anchor="t">
            <a:spAutoFit/>
          </a:bodyPr>
          <a:lstStyle/>
          <a:p>
            <a:pPr marL="0" lvl="0" indent="0">
              <a:lnSpc>
                <a:spcPts val="3839"/>
              </a:lnSpc>
              <a:spcBef>
                <a:spcPct val="0"/>
              </a:spcBef>
            </a:pPr>
            <a:r>
              <a:rPr lang="en-US" sz="2399">
                <a:solidFill>
                  <a:srgbClr val="000000">
                    <a:alpha val="80000"/>
                  </a:srgbClr>
                </a:solidFill>
                <a:latin typeface="HK Grotesk Light Bold"/>
              </a:rPr>
              <a:t>There are very few backlinks made for the website. This means the off-page is poor. Without making backlink, SEO is incomplete. By the help of backlinks google trusts our website as our site develops referring domains, also helps in visibility. this only happens when we make backlinks on websites which has high DA-PA rankings.</a:t>
            </a:r>
          </a:p>
        </p:txBody>
      </p:sp>
      <p:sp>
        <p:nvSpPr>
          <p:cNvPr id="12" name="TextBox 12"/>
          <p:cNvSpPr txBox="1"/>
          <p:nvPr/>
        </p:nvSpPr>
        <p:spPr>
          <a:xfrm>
            <a:off x="1028700" y="9442640"/>
            <a:ext cx="2992636" cy="273685"/>
          </a:xfrm>
          <a:prstGeom prst="rect">
            <a:avLst/>
          </a:prstGeom>
        </p:spPr>
        <p:txBody>
          <a:bodyPr lIns="0" tIns="0" rIns="0" bIns="0" rtlCol="0" anchor="t">
            <a:spAutoFit/>
          </a:bodyPr>
          <a:lstStyle/>
          <a:p>
            <a:pPr algn="ctr">
              <a:lnSpc>
                <a:spcPts val="2239"/>
              </a:lnSpc>
              <a:spcBef>
                <a:spcPct val="0"/>
              </a:spcBef>
            </a:pPr>
            <a:r>
              <a:rPr lang="en-US" sz="1599" spc="191">
                <a:solidFill>
                  <a:srgbClr val="F5F5EF"/>
                </a:solidFill>
                <a:latin typeface="HK Grotesk Light"/>
              </a:rPr>
              <a:t>TECHNICAL SEO | REPORT</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4898876" y="2531124"/>
            <a:ext cx="9853448" cy="9895007"/>
            <a:chOff x="0" y="0"/>
            <a:chExt cx="6323330" cy="6350000"/>
          </a:xfrm>
        </p:grpSpPr>
        <p:sp>
          <p:nvSpPr>
            <p:cNvPr id="3" name="Freeform 3"/>
            <p:cNvSpPr/>
            <p:nvPr/>
          </p:nvSpPr>
          <p:spPr>
            <a:xfrm>
              <a:off x="0" y="0"/>
              <a:ext cx="6323330" cy="6350000"/>
            </a:xfrm>
            <a:custGeom>
              <a:avLst/>
              <a:gdLst/>
              <a:ahLst/>
              <a:cxnLst/>
              <a:rect l="l" t="t" r="r" b="b"/>
              <a:pathLst>
                <a:path w="6323330" h="6350000">
                  <a:moveTo>
                    <a:pt x="6320790" y="2887980"/>
                  </a:moveTo>
                  <a:lnTo>
                    <a:pt x="6320790" y="1596390"/>
                  </a:lnTo>
                  <a:cubicBezTo>
                    <a:pt x="6320790" y="715010"/>
                    <a:pt x="5605780" y="0"/>
                    <a:pt x="4724400" y="0"/>
                  </a:cubicBezTo>
                  <a:lnTo>
                    <a:pt x="4724400" y="0"/>
                  </a:lnTo>
                  <a:cubicBezTo>
                    <a:pt x="3967480" y="0"/>
                    <a:pt x="3314700" y="530860"/>
                    <a:pt x="3161030" y="1271270"/>
                  </a:cubicBezTo>
                  <a:cubicBezTo>
                    <a:pt x="3006090" y="530860"/>
                    <a:pt x="2353310" y="0"/>
                    <a:pt x="1596390" y="0"/>
                  </a:cubicBezTo>
                  <a:lnTo>
                    <a:pt x="1596390" y="0"/>
                  </a:lnTo>
                  <a:cubicBezTo>
                    <a:pt x="715010" y="0"/>
                    <a:pt x="0" y="715010"/>
                    <a:pt x="0" y="1596390"/>
                  </a:cubicBezTo>
                  <a:lnTo>
                    <a:pt x="0" y="3462020"/>
                  </a:lnTo>
                  <a:lnTo>
                    <a:pt x="2540" y="3462020"/>
                  </a:lnTo>
                  <a:lnTo>
                    <a:pt x="2540" y="4752340"/>
                  </a:lnTo>
                  <a:cubicBezTo>
                    <a:pt x="2540" y="5634990"/>
                    <a:pt x="717550" y="6350000"/>
                    <a:pt x="1598930" y="6350000"/>
                  </a:cubicBezTo>
                  <a:lnTo>
                    <a:pt x="1598930" y="6350000"/>
                  </a:lnTo>
                  <a:cubicBezTo>
                    <a:pt x="2354580" y="6350000"/>
                    <a:pt x="3007360" y="5819140"/>
                    <a:pt x="3162300" y="5078730"/>
                  </a:cubicBezTo>
                  <a:cubicBezTo>
                    <a:pt x="3317240" y="5819140"/>
                    <a:pt x="3970020" y="6350000"/>
                    <a:pt x="4726940" y="6350000"/>
                  </a:cubicBezTo>
                  <a:lnTo>
                    <a:pt x="4726940" y="6350000"/>
                  </a:lnTo>
                  <a:cubicBezTo>
                    <a:pt x="5608320" y="6350000"/>
                    <a:pt x="6323330" y="5634990"/>
                    <a:pt x="6323330" y="4753610"/>
                  </a:cubicBezTo>
                  <a:lnTo>
                    <a:pt x="6323330" y="2887980"/>
                  </a:lnTo>
                  <a:lnTo>
                    <a:pt x="6320790" y="2887980"/>
                  </a:lnTo>
                  <a:close/>
                </a:path>
              </a:pathLst>
            </a:custGeom>
            <a:solidFill>
              <a:srgbClr val="737373">
                <a:alpha val="9804"/>
              </a:srgbClr>
            </a:solidFill>
            <a:ln w="12700">
              <a:solidFill>
                <a:srgbClr val="000000"/>
              </a:solidFill>
            </a:ln>
          </p:spPr>
        </p:sp>
      </p:grpSp>
      <p:grpSp>
        <p:nvGrpSpPr>
          <p:cNvPr id="4" name="Group 4"/>
          <p:cNvGrpSpPr/>
          <p:nvPr/>
        </p:nvGrpSpPr>
        <p:grpSpPr>
          <a:xfrm>
            <a:off x="0" y="8889740"/>
            <a:ext cx="18288000" cy="1411968"/>
            <a:chOff x="0" y="0"/>
            <a:chExt cx="6186311" cy="477629"/>
          </a:xfrm>
        </p:grpSpPr>
        <p:sp>
          <p:nvSpPr>
            <p:cNvPr id="5" name="Freeform 5"/>
            <p:cNvSpPr/>
            <p:nvPr/>
          </p:nvSpPr>
          <p:spPr>
            <a:xfrm>
              <a:off x="0" y="0"/>
              <a:ext cx="6186311" cy="477629"/>
            </a:xfrm>
            <a:custGeom>
              <a:avLst/>
              <a:gdLst/>
              <a:ahLst/>
              <a:cxnLst/>
              <a:rect l="l" t="t" r="r" b="b"/>
              <a:pathLst>
                <a:path w="6186311" h="477629">
                  <a:moveTo>
                    <a:pt x="0" y="0"/>
                  </a:moveTo>
                  <a:lnTo>
                    <a:pt x="6186311" y="0"/>
                  </a:lnTo>
                  <a:lnTo>
                    <a:pt x="6186311" y="477629"/>
                  </a:lnTo>
                  <a:lnTo>
                    <a:pt x="0" y="477629"/>
                  </a:lnTo>
                  <a:close/>
                </a:path>
              </a:pathLst>
            </a:custGeom>
            <a:solidFill>
              <a:srgbClr val="272932"/>
            </a:solidFill>
          </p:spPr>
        </p:sp>
      </p:grpSp>
      <p:sp>
        <p:nvSpPr>
          <p:cNvPr id="6" name="Freeform 6"/>
          <p:cNvSpPr/>
          <p:nvPr/>
        </p:nvSpPr>
        <p:spPr>
          <a:xfrm>
            <a:off x="2284743" y="2344458"/>
            <a:ext cx="11888848" cy="6592907"/>
          </a:xfrm>
          <a:custGeom>
            <a:avLst/>
            <a:gdLst/>
            <a:ahLst/>
            <a:cxnLst/>
            <a:rect l="l" t="t" r="r" b="b"/>
            <a:pathLst>
              <a:path w="11888848" h="6592907">
                <a:moveTo>
                  <a:pt x="0" y="0"/>
                </a:moveTo>
                <a:lnTo>
                  <a:pt x="11888848" y="0"/>
                </a:lnTo>
                <a:lnTo>
                  <a:pt x="11888848" y="6592907"/>
                </a:lnTo>
                <a:lnTo>
                  <a:pt x="0" y="659290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Freeform 7"/>
          <p:cNvSpPr/>
          <p:nvPr/>
        </p:nvSpPr>
        <p:spPr>
          <a:xfrm>
            <a:off x="11084789" y="1950531"/>
            <a:ext cx="1789024" cy="1789024"/>
          </a:xfrm>
          <a:custGeom>
            <a:avLst/>
            <a:gdLst/>
            <a:ahLst/>
            <a:cxnLst/>
            <a:rect l="l" t="t" r="r" b="b"/>
            <a:pathLst>
              <a:path w="1789024" h="1789024">
                <a:moveTo>
                  <a:pt x="0" y="0"/>
                </a:moveTo>
                <a:lnTo>
                  <a:pt x="1789023" y="0"/>
                </a:lnTo>
                <a:lnTo>
                  <a:pt x="1789023" y="1789024"/>
                </a:lnTo>
                <a:lnTo>
                  <a:pt x="0" y="178902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TextBox 8"/>
          <p:cNvSpPr txBox="1"/>
          <p:nvPr/>
        </p:nvSpPr>
        <p:spPr>
          <a:xfrm>
            <a:off x="5204790" y="914400"/>
            <a:ext cx="7878419" cy="1036131"/>
          </a:xfrm>
          <a:prstGeom prst="rect">
            <a:avLst/>
          </a:prstGeom>
        </p:spPr>
        <p:txBody>
          <a:bodyPr lIns="0" tIns="0" rIns="0" bIns="0" rtlCol="0" anchor="t">
            <a:spAutoFit/>
          </a:bodyPr>
          <a:lstStyle/>
          <a:p>
            <a:pPr>
              <a:lnSpc>
                <a:spcPts val="8960"/>
              </a:lnSpc>
              <a:spcBef>
                <a:spcPct val="0"/>
              </a:spcBef>
            </a:pPr>
            <a:r>
              <a:rPr lang="en-US" sz="6400">
                <a:solidFill>
                  <a:srgbClr val="000000"/>
                </a:solidFill>
                <a:latin typeface="Cormorant Garamond Bold"/>
              </a:rPr>
              <a:t>Technical Audit- Issues</a:t>
            </a:r>
          </a:p>
        </p:txBody>
      </p:sp>
      <p:sp>
        <p:nvSpPr>
          <p:cNvPr id="9" name="TextBox 9"/>
          <p:cNvSpPr txBox="1"/>
          <p:nvPr/>
        </p:nvSpPr>
        <p:spPr>
          <a:xfrm>
            <a:off x="1028700" y="9442640"/>
            <a:ext cx="2992636" cy="273685"/>
          </a:xfrm>
          <a:prstGeom prst="rect">
            <a:avLst/>
          </a:prstGeom>
        </p:spPr>
        <p:txBody>
          <a:bodyPr lIns="0" tIns="0" rIns="0" bIns="0" rtlCol="0" anchor="t">
            <a:spAutoFit/>
          </a:bodyPr>
          <a:lstStyle/>
          <a:p>
            <a:pPr algn="ctr">
              <a:lnSpc>
                <a:spcPts val="2239"/>
              </a:lnSpc>
              <a:spcBef>
                <a:spcPct val="0"/>
              </a:spcBef>
            </a:pPr>
            <a:r>
              <a:rPr lang="en-US" sz="1599" spc="191">
                <a:solidFill>
                  <a:srgbClr val="F5F5EF"/>
                </a:solidFill>
                <a:latin typeface="HK Grotesk Light"/>
              </a:rPr>
              <a:t>TECHNICAL SEO | REPORT</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8700" y="2522141"/>
            <a:ext cx="5357221" cy="5357221"/>
            <a:chOff x="0" y="0"/>
            <a:chExt cx="6350000" cy="6350000"/>
          </a:xfrm>
        </p:grpSpPr>
        <p:sp>
          <p:nvSpPr>
            <p:cNvPr id="3" name="Freeform 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BF2222">
                <a:alpha val="9804"/>
              </a:srgbClr>
            </a:solidFill>
          </p:spPr>
        </p:sp>
      </p:grpSp>
      <p:grpSp>
        <p:nvGrpSpPr>
          <p:cNvPr id="4" name="Group 4"/>
          <p:cNvGrpSpPr/>
          <p:nvPr/>
        </p:nvGrpSpPr>
        <p:grpSpPr>
          <a:xfrm>
            <a:off x="0" y="8889740"/>
            <a:ext cx="18288000" cy="1411968"/>
            <a:chOff x="0" y="0"/>
            <a:chExt cx="6186311" cy="477629"/>
          </a:xfrm>
        </p:grpSpPr>
        <p:sp>
          <p:nvSpPr>
            <p:cNvPr id="5" name="Freeform 5"/>
            <p:cNvSpPr/>
            <p:nvPr/>
          </p:nvSpPr>
          <p:spPr>
            <a:xfrm>
              <a:off x="0" y="0"/>
              <a:ext cx="6186311" cy="477629"/>
            </a:xfrm>
            <a:custGeom>
              <a:avLst/>
              <a:gdLst/>
              <a:ahLst/>
              <a:cxnLst/>
              <a:rect l="l" t="t" r="r" b="b"/>
              <a:pathLst>
                <a:path w="6186311" h="477629">
                  <a:moveTo>
                    <a:pt x="0" y="0"/>
                  </a:moveTo>
                  <a:lnTo>
                    <a:pt x="6186311" y="0"/>
                  </a:lnTo>
                  <a:lnTo>
                    <a:pt x="6186311" y="477629"/>
                  </a:lnTo>
                  <a:lnTo>
                    <a:pt x="0" y="477629"/>
                  </a:lnTo>
                  <a:close/>
                </a:path>
              </a:pathLst>
            </a:custGeom>
            <a:solidFill>
              <a:srgbClr val="272932"/>
            </a:solidFill>
          </p:spPr>
        </p:sp>
      </p:grpSp>
      <p:sp>
        <p:nvSpPr>
          <p:cNvPr id="6" name="Freeform 6"/>
          <p:cNvSpPr/>
          <p:nvPr/>
        </p:nvSpPr>
        <p:spPr>
          <a:xfrm flipH="1">
            <a:off x="2364847" y="2105651"/>
            <a:ext cx="3417321" cy="6785294"/>
          </a:xfrm>
          <a:custGeom>
            <a:avLst/>
            <a:gdLst/>
            <a:ahLst/>
            <a:cxnLst/>
            <a:rect l="l" t="t" r="r" b="b"/>
            <a:pathLst>
              <a:path w="3417321" h="6785294">
                <a:moveTo>
                  <a:pt x="3417321" y="0"/>
                </a:moveTo>
                <a:lnTo>
                  <a:pt x="0" y="0"/>
                </a:lnTo>
                <a:lnTo>
                  <a:pt x="0" y="6785294"/>
                </a:lnTo>
                <a:lnTo>
                  <a:pt x="3417321" y="6785294"/>
                </a:lnTo>
                <a:lnTo>
                  <a:pt x="3417321"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Freeform 7"/>
          <p:cNvSpPr/>
          <p:nvPr/>
        </p:nvSpPr>
        <p:spPr>
          <a:xfrm>
            <a:off x="6373969" y="2375546"/>
            <a:ext cx="11440294" cy="5357221"/>
          </a:xfrm>
          <a:custGeom>
            <a:avLst/>
            <a:gdLst/>
            <a:ahLst/>
            <a:cxnLst/>
            <a:rect l="l" t="t" r="r" b="b"/>
            <a:pathLst>
              <a:path w="10826215" h="4614280">
                <a:moveTo>
                  <a:pt x="0" y="0"/>
                </a:moveTo>
                <a:lnTo>
                  <a:pt x="10826215" y="0"/>
                </a:lnTo>
                <a:lnTo>
                  <a:pt x="10826215" y="4614280"/>
                </a:lnTo>
                <a:lnTo>
                  <a:pt x="0" y="4614280"/>
                </a:lnTo>
                <a:lnTo>
                  <a:pt x="0" y="0"/>
                </a:lnTo>
                <a:close/>
              </a:path>
            </a:pathLst>
          </a:custGeom>
          <a:blipFill>
            <a:blip r:embed="rId4"/>
            <a:stretch>
              <a:fillRect/>
            </a:stretch>
          </a:blipFill>
        </p:spPr>
      </p:sp>
      <p:sp>
        <p:nvSpPr>
          <p:cNvPr id="8" name="TextBox 8"/>
          <p:cNvSpPr txBox="1"/>
          <p:nvPr/>
        </p:nvSpPr>
        <p:spPr>
          <a:xfrm>
            <a:off x="7435995" y="785142"/>
            <a:ext cx="9316242" cy="1085215"/>
          </a:xfrm>
          <a:prstGeom prst="rect">
            <a:avLst/>
          </a:prstGeom>
        </p:spPr>
        <p:txBody>
          <a:bodyPr lIns="0" tIns="0" rIns="0" bIns="0" rtlCol="0" anchor="t">
            <a:spAutoFit/>
          </a:bodyPr>
          <a:lstStyle/>
          <a:p>
            <a:pPr algn="ctr">
              <a:lnSpc>
                <a:spcPts val="8959"/>
              </a:lnSpc>
              <a:spcBef>
                <a:spcPct val="0"/>
              </a:spcBef>
            </a:pPr>
            <a:r>
              <a:rPr lang="en-US" sz="6399" dirty="0">
                <a:solidFill>
                  <a:srgbClr val="000000"/>
                </a:solidFill>
                <a:latin typeface="Cormorant Garamond Bold"/>
              </a:rPr>
              <a:t>Visibility and Position</a:t>
            </a:r>
          </a:p>
        </p:txBody>
      </p:sp>
      <p:sp>
        <p:nvSpPr>
          <p:cNvPr id="9" name="TextBox 9"/>
          <p:cNvSpPr txBox="1"/>
          <p:nvPr/>
        </p:nvSpPr>
        <p:spPr>
          <a:xfrm>
            <a:off x="1028700" y="9442640"/>
            <a:ext cx="2992636" cy="273685"/>
          </a:xfrm>
          <a:prstGeom prst="rect">
            <a:avLst/>
          </a:prstGeom>
        </p:spPr>
        <p:txBody>
          <a:bodyPr lIns="0" tIns="0" rIns="0" bIns="0" rtlCol="0" anchor="t">
            <a:spAutoFit/>
          </a:bodyPr>
          <a:lstStyle/>
          <a:p>
            <a:pPr algn="ctr">
              <a:lnSpc>
                <a:spcPts val="2239"/>
              </a:lnSpc>
              <a:spcBef>
                <a:spcPct val="0"/>
              </a:spcBef>
            </a:pPr>
            <a:r>
              <a:rPr lang="en-US" sz="1599" spc="191">
                <a:solidFill>
                  <a:srgbClr val="F5F5EF"/>
                </a:solidFill>
                <a:latin typeface="HK Grotesk Light"/>
              </a:rPr>
              <a:t>TECHNICAL SEO | REPORT</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8889740"/>
            <a:ext cx="18288000" cy="1411968"/>
            <a:chOff x="0" y="0"/>
            <a:chExt cx="6186311" cy="477629"/>
          </a:xfrm>
        </p:grpSpPr>
        <p:sp>
          <p:nvSpPr>
            <p:cNvPr id="3" name="Freeform 3"/>
            <p:cNvSpPr/>
            <p:nvPr/>
          </p:nvSpPr>
          <p:spPr>
            <a:xfrm>
              <a:off x="0" y="0"/>
              <a:ext cx="6186311" cy="477629"/>
            </a:xfrm>
            <a:custGeom>
              <a:avLst/>
              <a:gdLst/>
              <a:ahLst/>
              <a:cxnLst/>
              <a:rect l="l" t="t" r="r" b="b"/>
              <a:pathLst>
                <a:path w="6186311" h="477629">
                  <a:moveTo>
                    <a:pt x="0" y="0"/>
                  </a:moveTo>
                  <a:lnTo>
                    <a:pt x="6186311" y="0"/>
                  </a:lnTo>
                  <a:lnTo>
                    <a:pt x="6186311" y="477629"/>
                  </a:lnTo>
                  <a:lnTo>
                    <a:pt x="0" y="477629"/>
                  </a:lnTo>
                  <a:close/>
                </a:path>
              </a:pathLst>
            </a:custGeom>
            <a:solidFill>
              <a:srgbClr val="272932"/>
            </a:solidFill>
          </p:spPr>
        </p:sp>
      </p:grpSp>
      <p:sp>
        <p:nvSpPr>
          <p:cNvPr id="4" name="Freeform 4"/>
          <p:cNvSpPr/>
          <p:nvPr/>
        </p:nvSpPr>
        <p:spPr>
          <a:xfrm>
            <a:off x="13335149" y="3505356"/>
            <a:ext cx="2931318" cy="3072246"/>
          </a:xfrm>
          <a:custGeom>
            <a:avLst/>
            <a:gdLst/>
            <a:ahLst/>
            <a:cxnLst/>
            <a:rect l="l" t="t" r="r" b="b"/>
            <a:pathLst>
              <a:path w="2931318" h="3072246">
                <a:moveTo>
                  <a:pt x="0" y="0"/>
                </a:moveTo>
                <a:lnTo>
                  <a:pt x="2931317" y="0"/>
                </a:lnTo>
                <a:lnTo>
                  <a:pt x="2931317" y="3072246"/>
                </a:lnTo>
                <a:lnTo>
                  <a:pt x="0" y="3072246"/>
                </a:lnTo>
                <a:lnTo>
                  <a:pt x="0" y="0"/>
                </a:lnTo>
                <a:close/>
              </a:path>
            </a:pathLst>
          </a:custGeom>
          <a:blipFill>
            <a:blip r:embed="rId2"/>
            <a:stretch>
              <a:fillRect/>
            </a:stretch>
          </a:blipFill>
        </p:spPr>
      </p:sp>
      <p:sp>
        <p:nvSpPr>
          <p:cNvPr id="5" name="Freeform 5"/>
          <p:cNvSpPr/>
          <p:nvPr/>
        </p:nvSpPr>
        <p:spPr>
          <a:xfrm>
            <a:off x="9512347" y="3505356"/>
            <a:ext cx="2976212" cy="3089591"/>
          </a:xfrm>
          <a:custGeom>
            <a:avLst/>
            <a:gdLst/>
            <a:ahLst/>
            <a:cxnLst/>
            <a:rect l="l" t="t" r="r" b="b"/>
            <a:pathLst>
              <a:path w="2976212" h="3089591">
                <a:moveTo>
                  <a:pt x="0" y="0"/>
                </a:moveTo>
                <a:lnTo>
                  <a:pt x="2976212" y="0"/>
                </a:lnTo>
                <a:lnTo>
                  <a:pt x="2976212" y="3089591"/>
                </a:lnTo>
                <a:lnTo>
                  <a:pt x="0" y="3089591"/>
                </a:lnTo>
                <a:lnTo>
                  <a:pt x="0" y="0"/>
                </a:lnTo>
                <a:close/>
              </a:path>
            </a:pathLst>
          </a:custGeom>
          <a:blipFill>
            <a:blip r:embed="rId3"/>
            <a:stretch>
              <a:fillRect/>
            </a:stretch>
          </a:blipFill>
        </p:spPr>
      </p:sp>
      <p:sp>
        <p:nvSpPr>
          <p:cNvPr id="6" name="TextBox 6"/>
          <p:cNvSpPr txBox="1"/>
          <p:nvPr/>
        </p:nvSpPr>
        <p:spPr>
          <a:xfrm>
            <a:off x="990600" y="2011390"/>
            <a:ext cx="8017911" cy="1036131"/>
          </a:xfrm>
          <a:prstGeom prst="rect">
            <a:avLst/>
          </a:prstGeom>
        </p:spPr>
        <p:txBody>
          <a:bodyPr lIns="0" tIns="0" rIns="0" bIns="0" rtlCol="0" anchor="t">
            <a:spAutoFit/>
          </a:bodyPr>
          <a:lstStyle/>
          <a:p>
            <a:pPr>
              <a:lnSpc>
                <a:spcPts val="8960"/>
              </a:lnSpc>
              <a:spcBef>
                <a:spcPct val="0"/>
              </a:spcBef>
            </a:pPr>
            <a:r>
              <a:rPr lang="en-US" sz="6400">
                <a:solidFill>
                  <a:srgbClr val="000000"/>
                </a:solidFill>
                <a:latin typeface="Cormorant Garamond Bold"/>
              </a:rPr>
              <a:t>Page Speed Insights</a:t>
            </a:r>
          </a:p>
        </p:txBody>
      </p:sp>
      <p:sp>
        <p:nvSpPr>
          <p:cNvPr id="7" name="TextBox 7"/>
          <p:cNvSpPr txBox="1"/>
          <p:nvPr/>
        </p:nvSpPr>
        <p:spPr>
          <a:xfrm>
            <a:off x="1028700" y="4109876"/>
            <a:ext cx="6615648" cy="1154467"/>
          </a:xfrm>
          <a:prstGeom prst="rect">
            <a:avLst/>
          </a:prstGeom>
        </p:spPr>
        <p:txBody>
          <a:bodyPr lIns="0" tIns="0" rIns="0" bIns="0" rtlCol="0" anchor="t">
            <a:spAutoFit/>
          </a:bodyPr>
          <a:lstStyle/>
          <a:p>
            <a:pPr>
              <a:lnSpc>
                <a:spcPts val="4592"/>
              </a:lnSpc>
            </a:pPr>
            <a:r>
              <a:rPr lang="en-US" sz="3827">
                <a:solidFill>
                  <a:srgbClr val="000000"/>
                </a:solidFill>
                <a:latin typeface="Cormorant Garamond Medium Bold"/>
              </a:rPr>
              <a:t>Page Speed Performance on Mobile and Desktop</a:t>
            </a:r>
          </a:p>
        </p:txBody>
      </p:sp>
      <p:sp>
        <p:nvSpPr>
          <p:cNvPr id="8" name="TextBox 8"/>
          <p:cNvSpPr txBox="1"/>
          <p:nvPr/>
        </p:nvSpPr>
        <p:spPr>
          <a:xfrm>
            <a:off x="990600" y="5691221"/>
            <a:ext cx="7701483" cy="2124959"/>
          </a:xfrm>
          <a:prstGeom prst="rect">
            <a:avLst/>
          </a:prstGeom>
        </p:spPr>
        <p:txBody>
          <a:bodyPr lIns="0" tIns="0" rIns="0" bIns="0" rtlCol="0" anchor="t">
            <a:spAutoFit/>
          </a:bodyPr>
          <a:lstStyle/>
          <a:p>
            <a:pPr marL="0" lvl="0" indent="0" algn="l">
              <a:lnSpc>
                <a:spcPts val="3807"/>
              </a:lnSpc>
              <a:spcBef>
                <a:spcPct val="0"/>
              </a:spcBef>
            </a:pPr>
            <a:r>
              <a:rPr lang="en-US" sz="2379">
                <a:solidFill>
                  <a:srgbClr val="000000">
                    <a:alpha val="80000"/>
                  </a:srgbClr>
                </a:solidFill>
                <a:latin typeface="HK Grotesk Light Bold"/>
              </a:rPr>
              <a:t>Both, Desktop and mobile page speed needs to be optimized. Poor page speed is not acceptable by Google and also leads to users getting irritated and leave the page without wasting time. This can be improved by minimizing the size of images and JavaScript file</a:t>
            </a:r>
          </a:p>
        </p:txBody>
      </p:sp>
      <p:sp>
        <p:nvSpPr>
          <p:cNvPr id="9" name="TextBox 9"/>
          <p:cNvSpPr txBox="1"/>
          <p:nvPr/>
        </p:nvSpPr>
        <p:spPr>
          <a:xfrm>
            <a:off x="10268665" y="2799872"/>
            <a:ext cx="1463576" cy="705484"/>
          </a:xfrm>
          <a:prstGeom prst="rect">
            <a:avLst/>
          </a:prstGeom>
        </p:spPr>
        <p:txBody>
          <a:bodyPr lIns="0" tIns="0" rIns="0" bIns="0" rtlCol="0" anchor="t">
            <a:spAutoFit/>
          </a:bodyPr>
          <a:lstStyle/>
          <a:p>
            <a:pPr algn="ctr">
              <a:lnSpc>
                <a:spcPts val="5740"/>
              </a:lnSpc>
            </a:pPr>
            <a:r>
              <a:rPr lang="en-US" sz="4100">
                <a:solidFill>
                  <a:srgbClr val="504F4F"/>
                </a:solidFill>
                <a:latin typeface="Cormorant Garamond Bold"/>
              </a:rPr>
              <a:t>Mobile</a:t>
            </a:r>
          </a:p>
        </p:txBody>
      </p:sp>
      <p:sp>
        <p:nvSpPr>
          <p:cNvPr id="10" name="TextBox 10"/>
          <p:cNvSpPr txBox="1"/>
          <p:nvPr/>
        </p:nvSpPr>
        <p:spPr>
          <a:xfrm>
            <a:off x="13944600" y="2799872"/>
            <a:ext cx="1712416" cy="705484"/>
          </a:xfrm>
          <a:prstGeom prst="rect">
            <a:avLst/>
          </a:prstGeom>
        </p:spPr>
        <p:txBody>
          <a:bodyPr lIns="0" tIns="0" rIns="0" bIns="0" rtlCol="0" anchor="t">
            <a:spAutoFit/>
          </a:bodyPr>
          <a:lstStyle/>
          <a:p>
            <a:pPr algn="ctr">
              <a:lnSpc>
                <a:spcPts val="5740"/>
              </a:lnSpc>
            </a:pPr>
            <a:r>
              <a:rPr lang="en-US" sz="4100" dirty="0">
                <a:solidFill>
                  <a:srgbClr val="504F4F"/>
                </a:solidFill>
                <a:latin typeface="Cormorant Garamond Bold"/>
              </a:rPr>
              <a:t>Desktop</a:t>
            </a:r>
          </a:p>
        </p:txBody>
      </p:sp>
      <p:sp>
        <p:nvSpPr>
          <p:cNvPr id="11" name="TextBox 11"/>
          <p:cNvSpPr txBox="1"/>
          <p:nvPr/>
        </p:nvSpPr>
        <p:spPr>
          <a:xfrm>
            <a:off x="1028700" y="9442640"/>
            <a:ext cx="2992636" cy="273685"/>
          </a:xfrm>
          <a:prstGeom prst="rect">
            <a:avLst/>
          </a:prstGeom>
        </p:spPr>
        <p:txBody>
          <a:bodyPr lIns="0" tIns="0" rIns="0" bIns="0" rtlCol="0" anchor="t">
            <a:spAutoFit/>
          </a:bodyPr>
          <a:lstStyle/>
          <a:p>
            <a:pPr algn="ctr">
              <a:lnSpc>
                <a:spcPts val="2239"/>
              </a:lnSpc>
              <a:spcBef>
                <a:spcPct val="0"/>
              </a:spcBef>
            </a:pPr>
            <a:r>
              <a:rPr lang="en-US" sz="1599" spc="191">
                <a:solidFill>
                  <a:srgbClr val="F5F5EF"/>
                </a:solidFill>
                <a:latin typeface="HK Grotesk Light"/>
              </a:rPr>
              <a:t>TECHNICAL SEO | REPORT</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TotalTime>
  <Words>924</Words>
  <Application>Microsoft Office PowerPoint</Application>
  <PresentationFormat>Custom</PresentationFormat>
  <Paragraphs>109</Paragraphs>
  <Slides>14</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14</vt:i4>
      </vt:variant>
    </vt:vector>
  </HeadingPairs>
  <TitlesOfParts>
    <vt:vector size="25" baseType="lpstr">
      <vt:lpstr>HK Grotesk Medium Bold</vt:lpstr>
      <vt:lpstr>Cormorant Garamond Medium Bold</vt:lpstr>
      <vt:lpstr>Alice</vt:lpstr>
      <vt:lpstr>Calibri</vt:lpstr>
      <vt:lpstr>Cormorant Garamond Bold</vt:lpstr>
      <vt:lpstr>Cormorant Garamond Medium</vt:lpstr>
      <vt:lpstr>Calibri (MS)</vt:lpstr>
      <vt:lpstr>HK Grotesk Light</vt:lpstr>
      <vt:lpstr>Arial</vt:lpstr>
      <vt:lpstr>HK Grotesk Light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Green Illustrated Modern Social Media Marketing Report Presentation</dc:title>
  <cp:lastModifiedBy>Deckoid Solution</cp:lastModifiedBy>
  <cp:revision>3</cp:revision>
  <dcterms:created xsi:type="dcterms:W3CDTF">2006-08-16T00:00:00Z</dcterms:created>
  <dcterms:modified xsi:type="dcterms:W3CDTF">2023-08-12T10:10:54Z</dcterms:modified>
  <dc:identifier>DAFgEqHzB-I</dc:identifier>
</cp:coreProperties>
</file>